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2"/>
  </p:notesMasterIdLst>
  <p:sldIdLst>
    <p:sldId id="256" r:id="rId2"/>
    <p:sldId id="259" r:id="rId3"/>
    <p:sldId id="260" r:id="rId4"/>
    <p:sldId id="262" r:id="rId5"/>
    <p:sldId id="266" r:id="rId6"/>
    <p:sldId id="271" r:id="rId7"/>
    <p:sldId id="269" r:id="rId8"/>
    <p:sldId id="270" r:id="rId9"/>
    <p:sldId id="280" r:id="rId10"/>
    <p:sldId id="277" r:id="rId11"/>
    <p:sldId id="278" r:id="rId12"/>
    <p:sldId id="268" r:id="rId13"/>
    <p:sldId id="272" r:id="rId14"/>
    <p:sldId id="273" r:id="rId15"/>
    <p:sldId id="274" r:id="rId16"/>
    <p:sldId id="275" r:id="rId17"/>
    <p:sldId id="282" r:id="rId18"/>
    <p:sldId id="283" r:id="rId19"/>
    <p:sldId id="285" r:id="rId20"/>
    <p:sldId id="284" r:id="rId21"/>
    <p:sldId id="286" r:id="rId22"/>
    <p:sldId id="291" r:id="rId23"/>
    <p:sldId id="287" r:id="rId24"/>
    <p:sldId id="288" r:id="rId25"/>
    <p:sldId id="257" r:id="rId26"/>
    <p:sldId id="289" r:id="rId27"/>
    <p:sldId id="258" r:id="rId28"/>
    <p:sldId id="276" r:id="rId29"/>
    <p:sldId id="290" r:id="rId30"/>
    <p:sldId id="261" r:id="rId31"/>
  </p:sldIdLst>
  <p:sldSz cx="11522075"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69" d="100"/>
          <a:sy n="69" d="100"/>
        </p:scale>
        <p:origin x="-900" y="-102"/>
      </p:cViewPr>
      <p:guideLst>
        <p:guide orient="horz" pos="2160"/>
        <p:guide pos="363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3D036-A25B-4DFE-ACA4-E404D33A2CD7}" type="datetimeFigureOut">
              <a:rPr lang="pl-PL" smtClean="0"/>
              <a:pPr/>
              <a:t>2021-06-16</a:t>
            </a:fld>
            <a:endParaRPr lang="pl-PL"/>
          </a:p>
        </p:txBody>
      </p:sp>
      <p:sp>
        <p:nvSpPr>
          <p:cNvPr id="4" name="Symbol zastępczy obrazu slajdu 3"/>
          <p:cNvSpPr>
            <a:spLocks noGrp="1" noRot="1" noChangeAspect="1"/>
          </p:cNvSpPr>
          <p:nvPr>
            <p:ph type="sldImg" idx="2"/>
          </p:nvPr>
        </p:nvSpPr>
        <p:spPr>
          <a:xfrm>
            <a:off x="549275" y="685800"/>
            <a:ext cx="575945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2F591-6794-48C2-8367-1F645EECA6CF}"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1D52F591-6794-48C2-8367-1F645EECA6CF}" type="slidenum">
              <a:rPr lang="pl-PL" smtClean="0"/>
              <a:pPr/>
              <a:t>14</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bg>
      <p:bgRef idx="1001">
        <a:schemeClr val="bg1"/>
      </p:bgRef>
    </p:bg>
    <p:spTree>
      <p:nvGrpSpPr>
        <p:cNvPr id="1" name=""/>
        <p:cNvGrpSpPr/>
        <p:nvPr/>
      </p:nvGrpSpPr>
      <p:grpSpPr>
        <a:xfrm>
          <a:off x="0" y="0"/>
          <a:ext cx="0" cy="0"/>
          <a:chOff x="0" y="0"/>
          <a:chExt cx="0" cy="0"/>
        </a:xfrm>
      </p:grpSpPr>
      <p:sp>
        <p:nvSpPr>
          <p:cNvPr id="8" name="Tytuł 7"/>
          <p:cNvSpPr>
            <a:spLocks noGrp="1"/>
          </p:cNvSpPr>
          <p:nvPr>
            <p:ph type="ctrTitle"/>
          </p:nvPr>
        </p:nvSpPr>
        <p:spPr>
          <a:xfrm>
            <a:off x="2880519" y="3124200"/>
            <a:ext cx="7777401" cy="1894362"/>
          </a:xfrm>
        </p:spPr>
        <p:txBody>
          <a:bodyPr/>
          <a:lstStyle>
            <a:lvl1pPr>
              <a:defRPr b="1"/>
            </a:lvl1pPr>
          </a:lstStyle>
          <a:p>
            <a:r>
              <a:rPr kumimoji="0" lang="pl-PL" smtClean="0"/>
              <a:t>Kliknij, aby edytować styl</a:t>
            </a:r>
            <a:endParaRPr kumimoji="0" lang="en-US"/>
          </a:p>
        </p:txBody>
      </p:sp>
      <p:sp>
        <p:nvSpPr>
          <p:cNvPr id="9" name="Podtytuł 8"/>
          <p:cNvSpPr>
            <a:spLocks noGrp="1"/>
          </p:cNvSpPr>
          <p:nvPr>
            <p:ph type="subTitle" idx="1"/>
          </p:nvPr>
        </p:nvSpPr>
        <p:spPr>
          <a:xfrm>
            <a:off x="2880519" y="5003322"/>
            <a:ext cx="7777401"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smtClean="0"/>
              <a:t>Kliknij, aby edytować styl wzorca podtytułu</a:t>
            </a:r>
            <a:endParaRPr kumimoji="0" lang="en-US"/>
          </a:p>
        </p:txBody>
      </p:sp>
      <p:sp>
        <p:nvSpPr>
          <p:cNvPr id="28" name="Symbol zastępczy daty 27"/>
          <p:cNvSpPr>
            <a:spLocks noGrp="1"/>
          </p:cNvSpPr>
          <p:nvPr>
            <p:ph type="dt" sz="half" idx="10"/>
          </p:nvPr>
        </p:nvSpPr>
        <p:spPr bwMode="auto">
          <a:xfrm rot="5400000">
            <a:off x="10081221" y="1124555"/>
            <a:ext cx="2286000" cy="480086"/>
          </a:xfrm>
        </p:spPr>
        <p:txBody>
          <a:bodyPr/>
          <a:lstStyle/>
          <a:p>
            <a:fld id="{E30F0296-40BC-4E8D-BD0A-E1184A665E4B}" type="datetimeFigureOut">
              <a:rPr lang="pl-PL" smtClean="0"/>
              <a:pPr/>
              <a:t>2021-06-16</a:t>
            </a:fld>
            <a:endParaRPr lang="pl-PL"/>
          </a:p>
        </p:txBody>
      </p:sp>
      <p:sp>
        <p:nvSpPr>
          <p:cNvPr id="17" name="Symbol zastępczy stopki 16"/>
          <p:cNvSpPr>
            <a:spLocks noGrp="1"/>
          </p:cNvSpPr>
          <p:nvPr>
            <p:ph type="ftr" sz="quarter" idx="11"/>
          </p:nvPr>
        </p:nvSpPr>
        <p:spPr bwMode="auto">
          <a:xfrm rot="5400000">
            <a:off x="9393466" y="4131731"/>
            <a:ext cx="3657600" cy="483927"/>
          </a:xfrm>
        </p:spPr>
        <p:txBody>
          <a:bodyPr/>
          <a:lstStyle/>
          <a:p>
            <a:endParaRPr lang="pl-PL"/>
          </a:p>
        </p:txBody>
      </p:sp>
      <p:sp>
        <p:nvSpPr>
          <p:cNvPr id="10" name="Prostokąt 9"/>
          <p:cNvSpPr/>
          <p:nvPr/>
        </p:nvSpPr>
        <p:spPr bwMode="auto">
          <a:xfrm>
            <a:off x="480087" y="0"/>
            <a:ext cx="768138"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ostokąt 11"/>
          <p:cNvSpPr/>
          <p:nvPr/>
        </p:nvSpPr>
        <p:spPr bwMode="auto">
          <a:xfrm>
            <a:off x="348202" y="0"/>
            <a:ext cx="13188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Prostokąt 13"/>
          <p:cNvSpPr/>
          <p:nvPr/>
        </p:nvSpPr>
        <p:spPr bwMode="auto">
          <a:xfrm>
            <a:off x="1248225" y="0"/>
            <a:ext cx="2291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Prostokąt 18"/>
          <p:cNvSpPr/>
          <p:nvPr/>
        </p:nvSpPr>
        <p:spPr bwMode="auto">
          <a:xfrm>
            <a:off x="1438143" y="0"/>
            <a:ext cx="290169"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Łącznik prosty 10"/>
          <p:cNvSpPr>
            <a:spLocks noChangeShapeType="1"/>
          </p:cNvSpPr>
          <p:nvPr/>
        </p:nvSpPr>
        <p:spPr bwMode="auto">
          <a:xfrm>
            <a:off x="134001"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Łącznik prosty 17"/>
          <p:cNvSpPr>
            <a:spLocks noChangeShapeType="1"/>
          </p:cNvSpPr>
          <p:nvPr/>
        </p:nvSpPr>
        <p:spPr bwMode="auto">
          <a:xfrm>
            <a:off x="1152208"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Łącznik prosty 19"/>
          <p:cNvSpPr>
            <a:spLocks noChangeShapeType="1"/>
          </p:cNvSpPr>
          <p:nvPr/>
        </p:nvSpPr>
        <p:spPr bwMode="auto">
          <a:xfrm>
            <a:off x="1076241"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Łącznik prosty 15"/>
          <p:cNvSpPr>
            <a:spLocks noChangeShapeType="1"/>
          </p:cNvSpPr>
          <p:nvPr/>
        </p:nvSpPr>
        <p:spPr bwMode="auto">
          <a:xfrm>
            <a:off x="2175686"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Łącznik prosty 14"/>
          <p:cNvSpPr>
            <a:spLocks noChangeShapeType="1"/>
          </p:cNvSpPr>
          <p:nvPr/>
        </p:nvSpPr>
        <p:spPr bwMode="auto">
          <a:xfrm>
            <a:off x="1344242"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Łącznik prosty 21"/>
          <p:cNvSpPr>
            <a:spLocks noChangeShapeType="1"/>
          </p:cNvSpPr>
          <p:nvPr/>
        </p:nvSpPr>
        <p:spPr bwMode="auto">
          <a:xfrm>
            <a:off x="11484091"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Prostokąt 26"/>
          <p:cNvSpPr/>
          <p:nvPr/>
        </p:nvSpPr>
        <p:spPr bwMode="auto">
          <a:xfrm>
            <a:off x="1536277" y="0"/>
            <a:ext cx="96017"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768138" y="3429000"/>
            <a:ext cx="1632294"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1650228" y="4866752"/>
            <a:ext cx="808239"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ipsa 23"/>
          <p:cNvSpPr/>
          <p:nvPr/>
        </p:nvSpPr>
        <p:spPr bwMode="auto">
          <a:xfrm>
            <a:off x="1374837" y="5500632"/>
            <a:ext cx="172831"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ipsa 25"/>
          <p:cNvSpPr/>
          <p:nvPr/>
        </p:nvSpPr>
        <p:spPr bwMode="auto">
          <a:xfrm>
            <a:off x="2097018" y="5788152"/>
            <a:ext cx="345663"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ipsa 24"/>
          <p:cNvSpPr/>
          <p:nvPr/>
        </p:nvSpPr>
        <p:spPr>
          <a:xfrm>
            <a:off x="2400432" y="4495800"/>
            <a:ext cx="460884"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ymbol zastępczy numeru slajdu 28"/>
          <p:cNvSpPr>
            <a:spLocks noGrp="1"/>
          </p:cNvSpPr>
          <p:nvPr>
            <p:ph type="sldNum" sz="quarter" idx="12"/>
          </p:nvPr>
        </p:nvSpPr>
        <p:spPr bwMode="auto">
          <a:xfrm>
            <a:off x="1670278" y="4928702"/>
            <a:ext cx="768138" cy="517524"/>
          </a:xfrm>
        </p:spPr>
        <p:txBody>
          <a:bodyPr/>
          <a:lstStyle/>
          <a:p>
            <a:fld id="{891631F6-EA46-41A6-AE48-601C16EE4B39}" type="slidenum">
              <a:rPr lang="pl-PL" smtClean="0"/>
              <a:pPr/>
              <a:t>‹#›</a:t>
            </a:fld>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E30F0296-40BC-4E8D-BD0A-E1184A665E4B}" type="datetimeFigureOut">
              <a:rPr lang="pl-PL" smtClean="0"/>
              <a:pPr/>
              <a:t>2021-06-16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91631F6-EA46-41A6-AE48-601C16EE4B39}"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353505" y="274641"/>
            <a:ext cx="2112380" cy="5851525"/>
          </a:xfrm>
        </p:spPr>
        <p:txBody>
          <a:bodyPr vert="eaVer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576104" y="274640"/>
            <a:ext cx="7585366" cy="5851525"/>
          </a:xfrm>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E30F0296-40BC-4E8D-BD0A-E1184A665E4B}" type="datetimeFigureOut">
              <a:rPr lang="pl-PL" smtClean="0"/>
              <a:pPr/>
              <a:t>2021-06-16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91631F6-EA46-41A6-AE48-601C16EE4B39}"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8" name="Symbol zastępczy zawartości 7"/>
          <p:cNvSpPr>
            <a:spLocks noGrp="1"/>
          </p:cNvSpPr>
          <p:nvPr>
            <p:ph sz="quarter" idx="1"/>
          </p:nvPr>
        </p:nvSpPr>
        <p:spPr>
          <a:xfrm>
            <a:off x="576104" y="1600200"/>
            <a:ext cx="9409695" cy="4873752"/>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4"/>
          </p:nvPr>
        </p:nvSpPr>
        <p:spPr/>
        <p:txBody>
          <a:bodyPr rtlCol="0"/>
          <a:lstStyle/>
          <a:p>
            <a:fld id="{E30F0296-40BC-4E8D-BD0A-E1184A665E4B}" type="datetimeFigureOut">
              <a:rPr lang="pl-PL" smtClean="0"/>
              <a:pPr/>
              <a:t>2021-06-16</a:t>
            </a:fld>
            <a:endParaRPr lang="pl-PL"/>
          </a:p>
        </p:txBody>
      </p:sp>
      <p:sp>
        <p:nvSpPr>
          <p:cNvPr id="9" name="Symbol zastępczy numeru slajdu 8"/>
          <p:cNvSpPr>
            <a:spLocks noGrp="1"/>
          </p:cNvSpPr>
          <p:nvPr>
            <p:ph type="sldNum" sz="quarter" idx="15"/>
          </p:nvPr>
        </p:nvSpPr>
        <p:spPr/>
        <p:txBody>
          <a:bodyPr rtlCol="0"/>
          <a:lstStyle/>
          <a:p>
            <a:fld id="{891631F6-EA46-41A6-AE48-601C16EE4B39}" type="slidenum">
              <a:rPr lang="pl-PL" smtClean="0"/>
              <a:pPr/>
              <a:t>‹#›</a:t>
            </a:fld>
            <a:endParaRPr lang="pl-PL"/>
          </a:p>
        </p:txBody>
      </p:sp>
      <p:sp>
        <p:nvSpPr>
          <p:cNvPr id="10" name="Symbol zastępczy stopki 9"/>
          <p:cNvSpPr>
            <a:spLocks noGrp="1"/>
          </p:cNvSpPr>
          <p:nvPr>
            <p:ph type="ftr" sz="quarter" idx="16"/>
          </p:nvPr>
        </p:nvSpPr>
        <p:spPr/>
        <p:txBody>
          <a:bodyPr rtlCol="0"/>
          <a:lstStyle/>
          <a:p>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bg>
      <p:bgRef idx="1001">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880519" y="2895600"/>
            <a:ext cx="7777401" cy="2053590"/>
          </a:xfrm>
        </p:spPr>
        <p:txBody>
          <a:bodyPr/>
          <a:lstStyle>
            <a:lvl1pPr algn="l">
              <a:buNone/>
              <a:defRPr sz="3000" b="1" cap="small" baseline="0"/>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2880519" y="5010150"/>
            <a:ext cx="7777401"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bwMode="auto">
          <a:xfrm rot="5400000">
            <a:off x="10079501" y="1120890"/>
            <a:ext cx="2286000" cy="480086"/>
          </a:xfrm>
        </p:spPr>
        <p:txBody>
          <a:bodyPr/>
          <a:lstStyle/>
          <a:p>
            <a:fld id="{E30F0296-40BC-4E8D-BD0A-E1184A665E4B}" type="datetimeFigureOut">
              <a:rPr lang="pl-PL" smtClean="0"/>
              <a:pPr/>
              <a:t>2021-06-16</a:t>
            </a:fld>
            <a:endParaRPr lang="pl-PL"/>
          </a:p>
        </p:txBody>
      </p:sp>
      <p:sp>
        <p:nvSpPr>
          <p:cNvPr id="5" name="Symbol zastępczy stopki 4"/>
          <p:cNvSpPr>
            <a:spLocks noGrp="1"/>
          </p:cNvSpPr>
          <p:nvPr>
            <p:ph type="ftr" sz="quarter" idx="11"/>
          </p:nvPr>
        </p:nvSpPr>
        <p:spPr bwMode="auto">
          <a:xfrm rot="5400000">
            <a:off x="9393701" y="4128870"/>
            <a:ext cx="3657600" cy="483927"/>
          </a:xfrm>
        </p:spPr>
        <p:txBody>
          <a:bodyPr/>
          <a:lstStyle/>
          <a:p>
            <a:endParaRPr lang="pl-PL"/>
          </a:p>
        </p:txBody>
      </p:sp>
      <p:sp>
        <p:nvSpPr>
          <p:cNvPr id="9" name="Prostokąt 8"/>
          <p:cNvSpPr/>
          <p:nvPr/>
        </p:nvSpPr>
        <p:spPr bwMode="auto">
          <a:xfrm>
            <a:off x="480087" y="0"/>
            <a:ext cx="768138"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ostokąt 9"/>
          <p:cNvSpPr/>
          <p:nvPr/>
        </p:nvSpPr>
        <p:spPr bwMode="auto">
          <a:xfrm>
            <a:off x="348202" y="0"/>
            <a:ext cx="13188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Prostokąt 10"/>
          <p:cNvSpPr/>
          <p:nvPr/>
        </p:nvSpPr>
        <p:spPr bwMode="auto">
          <a:xfrm>
            <a:off x="1248225" y="0"/>
            <a:ext cx="2291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ostokąt 11"/>
          <p:cNvSpPr/>
          <p:nvPr/>
        </p:nvSpPr>
        <p:spPr bwMode="auto">
          <a:xfrm>
            <a:off x="1438143" y="0"/>
            <a:ext cx="290169"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Łącznik prosty 12"/>
          <p:cNvSpPr>
            <a:spLocks noChangeShapeType="1"/>
          </p:cNvSpPr>
          <p:nvPr/>
        </p:nvSpPr>
        <p:spPr bwMode="auto">
          <a:xfrm>
            <a:off x="134001"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Łącznik prosty 13"/>
          <p:cNvSpPr>
            <a:spLocks noChangeShapeType="1"/>
          </p:cNvSpPr>
          <p:nvPr/>
        </p:nvSpPr>
        <p:spPr bwMode="auto">
          <a:xfrm>
            <a:off x="1152208"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Łącznik prosty 14"/>
          <p:cNvSpPr>
            <a:spLocks noChangeShapeType="1"/>
          </p:cNvSpPr>
          <p:nvPr/>
        </p:nvSpPr>
        <p:spPr bwMode="auto">
          <a:xfrm>
            <a:off x="1076241"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Łącznik prosty 15"/>
          <p:cNvSpPr>
            <a:spLocks noChangeShapeType="1"/>
          </p:cNvSpPr>
          <p:nvPr/>
        </p:nvSpPr>
        <p:spPr bwMode="auto">
          <a:xfrm>
            <a:off x="2175686"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Łącznik prosty 16"/>
          <p:cNvSpPr>
            <a:spLocks noChangeShapeType="1"/>
          </p:cNvSpPr>
          <p:nvPr/>
        </p:nvSpPr>
        <p:spPr bwMode="auto">
          <a:xfrm>
            <a:off x="1344242"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Prostokąt 17"/>
          <p:cNvSpPr/>
          <p:nvPr/>
        </p:nvSpPr>
        <p:spPr bwMode="auto">
          <a:xfrm>
            <a:off x="1536277" y="0"/>
            <a:ext cx="96017"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ipsa 18"/>
          <p:cNvSpPr/>
          <p:nvPr/>
        </p:nvSpPr>
        <p:spPr bwMode="auto">
          <a:xfrm>
            <a:off x="768138" y="3429000"/>
            <a:ext cx="1632294"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ipsa 19"/>
          <p:cNvSpPr/>
          <p:nvPr/>
        </p:nvSpPr>
        <p:spPr bwMode="auto">
          <a:xfrm>
            <a:off x="1669219" y="4866752"/>
            <a:ext cx="808239"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1374837" y="5500632"/>
            <a:ext cx="172831"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ipsa 21"/>
          <p:cNvSpPr/>
          <p:nvPr/>
        </p:nvSpPr>
        <p:spPr bwMode="auto">
          <a:xfrm>
            <a:off x="2097018" y="5791200"/>
            <a:ext cx="345663"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2367720" y="4479888"/>
            <a:ext cx="460884"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Łącznik prosty 25"/>
          <p:cNvSpPr>
            <a:spLocks noChangeShapeType="1"/>
          </p:cNvSpPr>
          <p:nvPr/>
        </p:nvSpPr>
        <p:spPr bwMode="auto">
          <a:xfrm>
            <a:off x="11464041"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ymbol zastępczy numeru slajdu 5"/>
          <p:cNvSpPr>
            <a:spLocks noGrp="1"/>
          </p:cNvSpPr>
          <p:nvPr>
            <p:ph type="sldNum" sz="quarter" idx="12"/>
          </p:nvPr>
        </p:nvSpPr>
        <p:spPr bwMode="auto">
          <a:xfrm>
            <a:off x="1689269" y="4928702"/>
            <a:ext cx="768138" cy="517524"/>
          </a:xfrm>
        </p:spPr>
        <p:txBody>
          <a:bodyPr/>
          <a:lstStyle/>
          <a:p>
            <a:fld id="{891631F6-EA46-41A6-AE48-601C16EE4B39}" type="slidenum">
              <a:rPr lang="pl-PL" smtClean="0"/>
              <a:pPr/>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5" name="Symbol zastępczy daty 4"/>
          <p:cNvSpPr>
            <a:spLocks noGrp="1"/>
          </p:cNvSpPr>
          <p:nvPr>
            <p:ph type="dt" sz="half" idx="10"/>
          </p:nvPr>
        </p:nvSpPr>
        <p:spPr/>
        <p:txBody>
          <a:bodyPr/>
          <a:lstStyle/>
          <a:p>
            <a:fld id="{E30F0296-40BC-4E8D-BD0A-E1184A665E4B}" type="datetimeFigureOut">
              <a:rPr lang="pl-PL" smtClean="0"/>
              <a:pPr/>
              <a:t>2021-06-16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91631F6-EA46-41A6-AE48-601C16EE4B39}" type="slidenum">
              <a:rPr lang="pl-PL" smtClean="0"/>
              <a:pPr/>
              <a:t>‹#›</a:t>
            </a:fld>
            <a:endParaRPr lang="pl-PL"/>
          </a:p>
        </p:txBody>
      </p:sp>
      <p:sp>
        <p:nvSpPr>
          <p:cNvPr id="9" name="Symbol zastępczy zawartości 8"/>
          <p:cNvSpPr>
            <a:spLocks noGrp="1"/>
          </p:cNvSpPr>
          <p:nvPr>
            <p:ph sz="quarter" idx="1"/>
          </p:nvPr>
        </p:nvSpPr>
        <p:spPr>
          <a:xfrm>
            <a:off x="576105" y="1600200"/>
            <a:ext cx="460883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1" name="Symbol zastępczy zawartości 10"/>
          <p:cNvSpPr>
            <a:spLocks noGrp="1"/>
          </p:cNvSpPr>
          <p:nvPr>
            <p:ph sz="quarter" idx="2"/>
          </p:nvPr>
        </p:nvSpPr>
        <p:spPr>
          <a:xfrm>
            <a:off x="5380809" y="1600200"/>
            <a:ext cx="460883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576104" y="273050"/>
            <a:ext cx="9505712" cy="1143000"/>
          </a:xfrm>
        </p:spPr>
        <p:txBody>
          <a:bodyPr anchor="b"/>
          <a:lstStyle>
            <a:lvl1pPr>
              <a:defRPr/>
            </a:lvl1pPr>
          </a:lstStyle>
          <a:p>
            <a:r>
              <a:rPr kumimoji="0" lang="pl-PL" smtClean="0"/>
              <a:t>Kliknij, aby edytować styl</a:t>
            </a:r>
            <a:endParaRPr kumimoji="0" lang="en-US"/>
          </a:p>
        </p:txBody>
      </p:sp>
      <p:sp>
        <p:nvSpPr>
          <p:cNvPr id="7" name="Symbol zastępczy daty 6"/>
          <p:cNvSpPr>
            <a:spLocks noGrp="1"/>
          </p:cNvSpPr>
          <p:nvPr>
            <p:ph type="dt" sz="half" idx="10"/>
          </p:nvPr>
        </p:nvSpPr>
        <p:spPr/>
        <p:txBody>
          <a:bodyPr/>
          <a:lstStyle/>
          <a:p>
            <a:fld id="{E30F0296-40BC-4E8D-BD0A-E1184A665E4B}" type="datetimeFigureOut">
              <a:rPr lang="pl-PL" smtClean="0"/>
              <a:pPr/>
              <a:t>2021-06-16</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891631F6-EA46-41A6-AE48-601C16EE4B39}" type="slidenum">
              <a:rPr lang="pl-PL" smtClean="0"/>
              <a:pPr/>
              <a:t>‹#›</a:t>
            </a:fld>
            <a:endParaRPr lang="pl-PL"/>
          </a:p>
        </p:txBody>
      </p:sp>
      <p:sp>
        <p:nvSpPr>
          <p:cNvPr id="11" name="Symbol zastępczy zawartości 10"/>
          <p:cNvSpPr>
            <a:spLocks noGrp="1"/>
          </p:cNvSpPr>
          <p:nvPr>
            <p:ph sz="quarter" idx="2"/>
          </p:nvPr>
        </p:nvSpPr>
        <p:spPr>
          <a:xfrm>
            <a:off x="576105" y="2362200"/>
            <a:ext cx="4608830" cy="38862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3" name="Symbol zastępczy zawartości 12"/>
          <p:cNvSpPr>
            <a:spLocks noGrp="1"/>
          </p:cNvSpPr>
          <p:nvPr>
            <p:ph sz="quarter" idx="4"/>
          </p:nvPr>
        </p:nvSpPr>
        <p:spPr>
          <a:xfrm>
            <a:off x="5508992" y="2362200"/>
            <a:ext cx="4608830" cy="38862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2" name="Symbol zastępczy tekstu 11"/>
          <p:cNvSpPr>
            <a:spLocks noGrp="1"/>
          </p:cNvSpPr>
          <p:nvPr>
            <p:ph type="body" sz="quarter" idx="1"/>
          </p:nvPr>
        </p:nvSpPr>
        <p:spPr>
          <a:xfrm>
            <a:off x="576105" y="1569720"/>
            <a:ext cx="460883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l-PL" smtClean="0"/>
              <a:t>Kliknij, aby edytować style wzorca tekstu</a:t>
            </a:r>
          </a:p>
        </p:txBody>
      </p:sp>
      <p:sp>
        <p:nvSpPr>
          <p:cNvPr id="14" name="Symbol zastępczy tekstu 13"/>
          <p:cNvSpPr>
            <a:spLocks noGrp="1"/>
          </p:cNvSpPr>
          <p:nvPr>
            <p:ph type="body" sz="quarter" idx="3"/>
          </p:nvPr>
        </p:nvSpPr>
        <p:spPr>
          <a:xfrm>
            <a:off x="5472986" y="1569720"/>
            <a:ext cx="460883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l-PL" smtClean="0"/>
              <a:t>Kliknij, aby edytować style wzorca tekstu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6" name="Symbol zastępczy daty 5"/>
          <p:cNvSpPr>
            <a:spLocks noGrp="1"/>
          </p:cNvSpPr>
          <p:nvPr>
            <p:ph type="dt" sz="half" idx="10"/>
          </p:nvPr>
        </p:nvSpPr>
        <p:spPr/>
        <p:txBody>
          <a:bodyPr rtlCol="0"/>
          <a:lstStyle/>
          <a:p>
            <a:fld id="{E30F0296-40BC-4E8D-BD0A-E1184A665E4B}" type="datetimeFigureOut">
              <a:rPr lang="pl-PL" smtClean="0"/>
              <a:pPr/>
              <a:t>2021-06-16</a:t>
            </a:fld>
            <a:endParaRPr lang="pl-PL"/>
          </a:p>
        </p:txBody>
      </p:sp>
      <p:sp>
        <p:nvSpPr>
          <p:cNvPr id="7" name="Symbol zastępczy numeru slajdu 6"/>
          <p:cNvSpPr>
            <a:spLocks noGrp="1"/>
          </p:cNvSpPr>
          <p:nvPr>
            <p:ph type="sldNum" sz="quarter" idx="11"/>
          </p:nvPr>
        </p:nvSpPr>
        <p:spPr/>
        <p:txBody>
          <a:bodyPr rtlCol="0"/>
          <a:lstStyle/>
          <a:p>
            <a:fld id="{891631F6-EA46-41A6-AE48-601C16EE4B39}" type="slidenum">
              <a:rPr lang="pl-PL" smtClean="0"/>
              <a:pPr/>
              <a:t>‹#›</a:t>
            </a:fld>
            <a:endParaRPr lang="pl-PL"/>
          </a:p>
        </p:txBody>
      </p:sp>
      <p:sp>
        <p:nvSpPr>
          <p:cNvPr id="8" name="Symbol zastępczy stopki 7"/>
          <p:cNvSpPr>
            <a:spLocks noGrp="1"/>
          </p:cNvSpPr>
          <p:nvPr>
            <p:ph type="ftr" sz="quarter" idx="12"/>
          </p:nvPr>
        </p:nvSpPr>
        <p:spPr/>
        <p:txBody>
          <a:bodyPr rtlCol="0"/>
          <a:lstStyle/>
          <a:p>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E30F0296-40BC-4E8D-BD0A-E1184A665E4B}" type="datetimeFigureOut">
              <a:rPr lang="pl-PL" smtClean="0"/>
              <a:pPr/>
              <a:t>2021-06-16</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891631F6-EA46-41A6-AE48-601C16EE4B39}"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bg>
      <p:bgRef idx="1001">
        <a:schemeClr val="bg1"/>
      </p:bgRef>
    </p:bg>
    <p:spTree>
      <p:nvGrpSpPr>
        <p:cNvPr id="1" name=""/>
        <p:cNvGrpSpPr/>
        <p:nvPr/>
      </p:nvGrpSpPr>
      <p:grpSpPr>
        <a:xfrm>
          <a:off x="0" y="0"/>
          <a:ext cx="0" cy="0"/>
          <a:chOff x="0" y="0"/>
          <a:chExt cx="0" cy="0"/>
        </a:xfrm>
      </p:grpSpPr>
      <p:sp>
        <p:nvSpPr>
          <p:cNvPr id="10" name="Łącznik prosty 9"/>
          <p:cNvSpPr>
            <a:spLocks noChangeShapeType="1"/>
          </p:cNvSpPr>
          <p:nvPr/>
        </p:nvSpPr>
        <p:spPr bwMode="auto">
          <a:xfrm>
            <a:off x="11041989"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ytuł 1"/>
          <p:cNvSpPr>
            <a:spLocks noGrp="1"/>
          </p:cNvSpPr>
          <p:nvPr>
            <p:ph type="title"/>
          </p:nvPr>
        </p:nvSpPr>
        <p:spPr>
          <a:xfrm rot="5400000">
            <a:off x="5069201" y="3140950"/>
            <a:ext cx="6309360" cy="576103"/>
          </a:xfrm>
        </p:spPr>
        <p:txBody>
          <a:bodyPr anchor="b"/>
          <a:lstStyle>
            <a:lvl1pPr algn="l">
              <a:buNone/>
              <a:defRPr sz="2000" b="1" cap="small" baseline="0"/>
            </a:lvl1pPr>
          </a:lstStyle>
          <a:p>
            <a:r>
              <a:rPr kumimoji="0" lang="pl-PL" smtClean="0"/>
              <a:t>Kliknij, aby edytować styl</a:t>
            </a:r>
            <a:endParaRPr kumimoji="0" lang="en-US"/>
          </a:p>
        </p:txBody>
      </p:sp>
      <p:sp>
        <p:nvSpPr>
          <p:cNvPr id="3" name="Symbol zastępczy tekstu 2"/>
          <p:cNvSpPr>
            <a:spLocks noGrp="1"/>
          </p:cNvSpPr>
          <p:nvPr>
            <p:ph type="body" idx="2"/>
          </p:nvPr>
        </p:nvSpPr>
        <p:spPr>
          <a:xfrm>
            <a:off x="8583946" y="274320"/>
            <a:ext cx="1924187"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pl-PL" smtClean="0"/>
              <a:t>Kliknij, aby edytować style wzorca tekstu</a:t>
            </a:r>
          </a:p>
        </p:txBody>
      </p:sp>
      <p:sp>
        <p:nvSpPr>
          <p:cNvPr id="8" name="Łącznik prosty 7"/>
          <p:cNvSpPr>
            <a:spLocks noChangeShapeType="1"/>
          </p:cNvSpPr>
          <p:nvPr/>
        </p:nvSpPr>
        <p:spPr bwMode="auto">
          <a:xfrm>
            <a:off x="7873418"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Łącznik prosty 8"/>
          <p:cNvSpPr>
            <a:spLocks noChangeShapeType="1"/>
          </p:cNvSpPr>
          <p:nvPr/>
        </p:nvSpPr>
        <p:spPr bwMode="auto">
          <a:xfrm>
            <a:off x="7802723"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Łącznik prosty 10"/>
          <p:cNvSpPr>
            <a:spLocks noChangeShapeType="1"/>
          </p:cNvSpPr>
          <p:nvPr/>
        </p:nvSpPr>
        <p:spPr bwMode="auto">
          <a:xfrm>
            <a:off x="11330041"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Prostokąt 11"/>
          <p:cNvSpPr/>
          <p:nvPr/>
        </p:nvSpPr>
        <p:spPr bwMode="auto">
          <a:xfrm>
            <a:off x="11138006" y="0"/>
            <a:ext cx="384069"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Łącznik prosty 12"/>
          <p:cNvSpPr>
            <a:spLocks noChangeShapeType="1"/>
          </p:cNvSpPr>
          <p:nvPr/>
        </p:nvSpPr>
        <p:spPr bwMode="auto">
          <a:xfrm>
            <a:off x="11234023"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ipsa 13"/>
          <p:cNvSpPr/>
          <p:nvPr/>
        </p:nvSpPr>
        <p:spPr>
          <a:xfrm>
            <a:off x="10277691" y="5715000"/>
            <a:ext cx="691324"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Symbol zastępczy zawartości 17"/>
          <p:cNvSpPr>
            <a:spLocks noGrp="1"/>
          </p:cNvSpPr>
          <p:nvPr>
            <p:ph sz="quarter" idx="1"/>
          </p:nvPr>
        </p:nvSpPr>
        <p:spPr>
          <a:xfrm>
            <a:off x="384070" y="274320"/>
            <a:ext cx="7105279" cy="6327648"/>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21" name="Symbol zastępczy daty 20"/>
          <p:cNvSpPr>
            <a:spLocks noGrp="1"/>
          </p:cNvSpPr>
          <p:nvPr>
            <p:ph type="dt" sz="half" idx="14"/>
          </p:nvPr>
        </p:nvSpPr>
        <p:spPr/>
        <p:txBody>
          <a:bodyPr rtlCol="0"/>
          <a:lstStyle/>
          <a:p>
            <a:fld id="{E30F0296-40BC-4E8D-BD0A-E1184A665E4B}" type="datetimeFigureOut">
              <a:rPr lang="pl-PL" smtClean="0"/>
              <a:pPr/>
              <a:t>2021-06-16</a:t>
            </a:fld>
            <a:endParaRPr lang="pl-PL"/>
          </a:p>
        </p:txBody>
      </p:sp>
      <p:sp>
        <p:nvSpPr>
          <p:cNvPr id="22" name="Symbol zastępczy numeru slajdu 21"/>
          <p:cNvSpPr>
            <a:spLocks noGrp="1"/>
          </p:cNvSpPr>
          <p:nvPr>
            <p:ph type="sldNum" sz="quarter" idx="15"/>
          </p:nvPr>
        </p:nvSpPr>
        <p:spPr/>
        <p:txBody>
          <a:bodyPr rtlCol="0"/>
          <a:lstStyle/>
          <a:p>
            <a:fld id="{891631F6-EA46-41A6-AE48-601C16EE4B39}" type="slidenum">
              <a:rPr lang="pl-PL" smtClean="0"/>
              <a:pPr/>
              <a:t>‹#›</a:t>
            </a:fld>
            <a:endParaRPr lang="pl-PL"/>
          </a:p>
        </p:txBody>
      </p:sp>
      <p:sp>
        <p:nvSpPr>
          <p:cNvPr id="23" name="Symbol zastępczy stopki 22"/>
          <p:cNvSpPr>
            <a:spLocks noGrp="1"/>
          </p:cNvSpPr>
          <p:nvPr>
            <p:ph type="ftr" sz="quarter" idx="16"/>
          </p:nvPr>
        </p:nvSpPr>
        <p:spPr/>
        <p:txBody>
          <a:bodyPr rtlCol="0"/>
          <a:lstStyle/>
          <a:p>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9" name="Łącznik prosty 8"/>
          <p:cNvSpPr>
            <a:spLocks noChangeShapeType="1"/>
          </p:cNvSpPr>
          <p:nvPr/>
        </p:nvSpPr>
        <p:spPr bwMode="auto">
          <a:xfrm>
            <a:off x="11041989"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ipsa 12"/>
          <p:cNvSpPr/>
          <p:nvPr/>
        </p:nvSpPr>
        <p:spPr>
          <a:xfrm>
            <a:off x="10277691" y="5715000"/>
            <a:ext cx="691324"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ytuł 1"/>
          <p:cNvSpPr>
            <a:spLocks noGrp="1"/>
          </p:cNvSpPr>
          <p:nvPr>
            <p:ph type="title"/>
          </p:nvPr>
        </p:nvSpPr>
        <p:spPr>
          <a:xfrm rot="5400000">
            <a:off x="5041836" y="3140950"/>
            <a:ext cx="6309360" cy="576103"/>
          </a:xfrm>
        </p:spPr>
        <p:txBody>
          <a:bodyPr anchor="b"/>
          <a:lstStyle>
            <a:lvl1pPr algn="l">
              <a:buNone/>
              <a:defRPr sz="2000" b="1"/>
            </a:lvl1pPr>
          </a:lstStyle>
          <a:p>
            <a:r>
              <a:rPr kumimoji="0" lang="pl-PL" smtClean="0"/>
              <a:t>Kliknij, aby edytować styl</a:t>
            </a:r>
            <a:endParaRPr kumimoji="0" lang="en-US"/>
          </a:p>
        </p:txBody>
      </p:sp>
      <p:sp>
        <p:nvSpPr>
          <p:cNvPr id="3" name="Symbol zastępczy obrazu 2"/>
          <p:cNvSpPr>
            <a:spLocks noGrp="1"/>
          </p:cNvSpPr>
          <p:nvPr>
            <p:ph type="pic" idx="1"/>
          </p:nvPr>
        </p:nvSpPr>
        <p:spPr>
          <a:xfrm>
            <a:off x="0" y="0"/>
            <a:ext cx="7777401"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8525376" y="264795"/>
            <a:ext cx="1920346"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pl-PL" smtClean="0"/>
              <a:t>Kliknij, aby edytować style wzorca tekstu</a:t>
            </a:r>
          </a:p>
        </p:txBody>
      </p:sp>
      <p:sp>
        <p:nvSpPr>
          <p:cNvPr id="10" name="Łącznik prosty 9"/>
          <p:cNvSpPr>
            <a:spLocks noChangeShapeType="1"/>
          </p:cNvSpPr>
          <p:nvPr/>
        </p:nvSpPr>
        <p:spPr bwMode="auto">
          <a:xfrm>
            <a:off x="11330041"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Prostokąt 10"/>
          <p:cNvSpPr/>
          <p:nvPr/>
        </p:nvSpPr>
        <p:spPr bwMode="auto">
          <a:xfrm>
            <a:off x="11138006" y="0"/>
            <a:ext cx="384069"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Łącznik prosty 11"/>
          <p:cNvSpPr>
            <a:spLocks noChangeShapeType="1"/>
          </p:cNvSpPr>
          <p:nvPr/>
        </p:nvSpPr>
        <p:spPr bwMode="auto">
          <a:xfrm>
            <a:off x="11234023"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Łącznik prosty 18"/>
          <p:cNvSpPr>
            <a:spLocks noChangeShapeType="1"/>
          </p:cNvSpPr>
          <p:nvPr/>
        </p:nvSpPr>
        <p:spPr bwMode="auto">
          <a:xfrm>
            <a:off x="7873418"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Łącznik prosty 19"/>
          <p:cNvSpPr>
            <a:spLocks noChangeShapeType="1"/>
          </p:cNvSpPr>
          <p:nvPr/>
        </p:nvSpPr>
        <p:spPr bwMode="auto">
          <a:xfrm>
            <a:off x="7802723"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ymbol zastępczy daty 16"/>
          <p:cNvSpPr>
            <a:spLocks noGrp="1"/>
          </p:cNvSpPr>
          <p:nvPr>
            <p:ph type="dt" sz="half" idx="10"/>
          </p:nvPr>
        </p:nvSpPr>
        <p:spPr/>
        <p:txBody>
          <a:bodyPr rtlCol="0"/>
          <a:lstStyle/>
          <a:p>
            <a:fld id="{E30F0296-40BC-4E8D-BD0A-E1184A665E4B}" type="datetimeFigureOut">
              <a:rPr lang="pl-PL" smtClean="0"/>
              <a:pPr/>
              <a:t>2021-06-16</a:t>
            </a:fld>
            <a:endParaRPr lang="pl-PL"/>
          </a:p>
        </p:txBody>
      </p:sp>
      <p:sp>
        <p:nvSpPr>
          <p:cNvPr id="18" name="Symbol zastępczy numeru slajdu 17"/>
          <p:cNvSpPr>
            <a:spLocks noGrp="1"/>
          </p:cNvSpPr>
          <p:nvPr>
            <p:ph type="sldNum" sz="quarter" idx="11"/>
          </p:nvPr>
        </p:nvSpPr>
        <p:spPr/>
        <p:txBody>
          <a:bodyPr rtlCol="0"/>
          <a:lstStyle/>
          <a:p>
            <a:fld id="{891631F6-EA46-41A6-AE48-601C16EE4B39}" type="slidenum">
              <a:rPr lang="pl-PL" smtClean="0"/>
              <a:pPr/>
              <a:t>‹#›</a:t>
            </a:fld>
            <a:endParaRPr lang="pl-PL"/>
          </a:p>
        </p:txBody>
      </p:sp>
      <p:sp>
        <p:nvSpPr>
          <p:cNvPr id="21" name="Symbol zastępczy stopki 20"/>
          <p:cNvSpPr>
            <a:spLocks noGrp="1"/>
          </p:cNvSpPr>
          <p:nvPr>
            <p:ph type="ftr" sz="quarter" idx="12"/>
          </p:nvPr>
        </p:nvSpPr>
        <p:spPr/>
        <p:txBody>
          <a:bodyPr rtlCol="0"/>
          <a:lstStyle/>
          <a:p>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Łącznik prosty 15"/>
          <p:cNvSpPr>
            <a:spLocks noChangeShapeType="1"/>
          </p:cNvSpPr>
          <p:nvPr/>
        </p:nvSpPr>
        <p:spPr bwMode="auto">
          <a:xfrm>
            <a:off x="11041989"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ymbol zastępczy tytułu 21"/>
          <p:cNvSpPr>
            <a:spLocks noGrp="1"/>
          </p:cNvSpPr>
          <p:nvPr>
            <p:ph type="title"/>
          </p:nvPr>
        </p:nvSpPr>
        <p:spPr>
          <a:xfrm>
            <a:off x="576104" y="274638"/>
            <a:ext cx="9409695" cy="1143000"/>
          </a:xfrm>
          <a:prstGeom prst="rect">
            <a:avLst/>
          </a:prstGeom>
        </p:spPr>
        <p:txBody>
          <a:bodyPr vert="horz" anchor="b">
            <a:normAutofit/>
          </a:bodyPr>
          <a:lstStyle/>
          <a:p>
            <a:r>
              <a:rPr kumimoji="0" lang="pl-PL" smtClean="0"/>
              <a:t>Kliknij, aby edytować styl</a:t>
            </a:r>
            <a:endParaRPr kumimoji="0" lang="en-US"/>
          </a:p>
        </p:txBody>
      </p:sp>
      <p:sp>
        <p:nvSpPr>
          <p:cNvPr id="13" name="Symbol zastępczy tekstu 12"/>
          <p:cNvSpPr>
            <a:spLocks noGrp="1"/>
          </p:cNvSpPr>
          <p:nvPr>
            <p:ph type="body" idx="1"/>
          </p:nvPr>
        </p:nvSpPr>
        <p:spPr>
          <a:xfrm>
            <a:off x="576104" y="1600200"/>
            <a:ext cx="9409695" cy="4873752"/>
          </a:xfrm>
          <a:prstGeom prst="rect">
            <a:avLst/>
          </a:prstGeom>
        </p:spPr>
        <p:txBody>
          <a:bodyPr vert="horz">
            <a:normAutofit/>
          </a:bodyPr>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14" name="Symbol zastępczy daty 13"/>
          <p:cNvSpPr>
            <a:spLocks noGrp="1"/>
          </p:cNvSpPr>
          <p:nvPr>
            <p:ph type="dt" sz="half" idx="2"/>
          </p:nvPr>
        </p:nvSpPr>
        <p:spPr>
          <a:xfrm rot="5400000">
            <a:off x="9824911" y="1031913"/>
            <a:ext cx="2011680" cy="483927"/>
          </a:xfrm>
          <a:prstGeom prst="rect">
            <a:avLst/>
          </a:prstGeom>
        </p:spPr>
        <p:txBody>
          <a:bodyPr vert="horz" anchor="ctr" anchorCtr="0"/>
          <a:lstStyle>
            <a:lvl1pPr algn="r" eaLnBrk="1" latinLnBrk="0" hangingPunct="1">
              <a:defRPr kumimoji="0" sz="1200">
                <a:solidFill>
                  <a:schemeClr val="tx2"/>
                </a:solidFill>
              </a:defRPr>
            </a:lvl1pPr>
          </a:lstStyle>
          <a:p>
            <a:fld id="{E30F0296-40BC-4E8D-BD0A-E1184A665E4B}" type="datetimeFigureOut">
              <a:rPr lang="pl-PL" smtClean="0"/>
              <a:pPr/>
              <a:t>2021-06-16</a:t>
            </a:fld>
            <a:endParaRPr lang="pl-PL"/>
          </a:p>
        </p:txBody>
      </p:sp>
      <p:sp>
        <p:nvSpPr>
          <p:cNvPr id="3" name="Symbol zastępczy stopki 2"/>
          <p:cNvSpPr>
            <a:spLocks noGrp="1"/>
          </p:cNvSpPr>
          <p:nvPr>
            <p:ph type="ftr" sz="quarter" idx="3"/>
          </p:nvPr>
        </p:nvSpPr>
        <p:spPr>
          <a:xfrm rot="5400000">
            <a:off x="9224283" y="3689678"/>
            <a:ext cx="3200400" cy="460884"/>
          </a:xfrm>
          <a:prstGeom prst="rect">
            <a:avLst/>
          </a:prstGeom>
        </p:spPr>
        <p:txBody>
          <a:bodyPr vert="horz" anchor="ctr" anchorCtr="0"/>
          <a:lstStyle>
            <a:lvl1pPr algn="l" eaLnBrk="1" latinLnBrk="0" hangingPunct="1">
              <a:defRPr kumimoji="0" sz="1200">
                <a:solidFill>
                  <a:schemeClr val="tx2"/>
                </a:solidFill>
              </a:defRPr>
            </a:lvl1pPr>
          </a:lstStyle>
          <a:p>
            <a:endParaRPr lang="pl-PL"/>
          </a:p>
        </p:txBody>
      </p:sp>
      <p:sp>
        <p:nvSpPr>
          <p:cNvPr id="7" name="Łącznik prosty 6"/>
          <p:cNvSpPr>
            <a:spLocks noChangeShapeType="1"/>
          </p:cNvSpPr>
          <p:nvPr/>
        </p:nvSpPr>
        <p:spPr bwMode="auto">
          <a:xfrm>
            <a:off x="96017"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Łącznik prosty 8"/>
          <p:cNvSpPr>
            <a:spLocks noChangeShapeType="1"/>
          </p:cNvSpPr>
          <p:nvPr/>
        </p:nvSpPr>
        <p:spPr bwMode="auto">
          <a:xfrm>
            <a:off x="11330041"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Prostokąt 9"/>
          <p:cNvSpPr/>
          <p:nvPr/>
        </p:nvSpPr>
        <p:spPr bwMode="auto">
          <a:xfrm>
            <a:off x="11138006" y="0"/>
            <a:ext cx="384069"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Łącznik prosty 10"/>
          <p:cNvSpPr>
            <a:spLocks noChangeShapeType="1"/>
          </p:cNvSpPr>
          <p:nvPr/>
        </p:nvSpPr>
        <p:spPr bwMode="auto">
          <a:xfrm>
            <a:off x="11234023"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ipsa 11"/>
          <p:cNvSpPr/>
          <p:nvPr/>
        </p:nvSpPr>
        <p:spPr>
          <a:xfrm>
            <a:off x="10277691" y="5715000"/>
            <a:ext cx="691324"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ymbol zastępczy numeru slajdu 22"/>
          <p:cNvSpPr>
            <a:spLocks noGrp="1"/>
          </p:cNvSpPr>
          <p:nvPr>
            <p:ph type="sldNum" sz="quarter" idx="4"/>
          </p:nvPr>
        </p:nvSpPr>
        <p:spPr>
          <a:xfrm>
            <a:off x="10243125" y="5734050"/>
            <a:ext cx="768138" cy="521208"/>
          </a:xfrm>
          <a:prstGeom prst="rect">
            <a:avLst/>
          </a:prstGeom>
        </p:spPr>
        <p:txBody>
          <a:bodyPr vert="horz" anchor="ctr"/>
          <a:lstStyle>
            <a:lvl1pPr algn="ctr" eaLnBrk="1" latinLnBrk="0" hangingPunct="1">
              <a:defRPr kumimoji="0" sz="1400" b="1">
                <a:solidFill>
                  <a:srgbClr val="FFFFFF"/>
                </a:solidFill>
              </a:defRPr>
            </a:lvl1pPr>
          </a:lstStyle>
          <a:p>
            <a:fld id="{891631F6-EA46-41A6-AE48-601C16EE4B39}"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880519" y="2214554"/>
            <a:ext cx="4523592" cy="2804008"/>
          </a:xfrm>
        </p:spPr>
        <p:txBody>
          <a:bodyPr>
            <a:normAutofit/>
          </a:bodyPr>
          <a:lstStyle/>
          <a:p>
            <a:r>
              <a:rPr lang="pl-PL" sz="4400" dirty="0" smtClean="0"/>
              <a:t>Odżywianie w czasie upałów</a:t>
            </a:r>
            <a:endParaRPr lang="pl-PL" sz="4000" dirty="0"/>
          </a:p>
        </p:txBody>
      </p:sp>
      <p:sp>
        <p:nvSpPr>
          <p:cNvPr id="3" name="Podtytuł 2"/>
          <p:cNvSpPr>
            <a:spLocks noGrp="1"/>
          </p:cNvSpPr>
          <p:nvPr>
            <p:ph type="subTitle" idx="1"/>
          </p:nvPr>
        </p:nvSpPr>
        <p:spPr/>
        <p:txBody>
          <a:bodyPr/>
          <a:lstStyle/>
          <a:p>
            <a:r>
              <a:rPr lang="pl-PL" dirty="0" smtClean="0"/>
              <a:t>Przygotowała: Marcelina Ostój</a:t>
            </a:r>
          </a:p>
          <a:p>
            <a:r>
              <a:rPr lang="pl-PL" dirty="0" smtClean="0"/>
              <a:t>Kierunek: Dietetyka, IV semestr</a:t>
            </a:r>
          </a:p>
          <a:p>
            <a:r>
              <a:rPr lang="pl-PL" dirty="0" smtClean="0"/>
              <a:t>Uczelnia: Akademia Kaliska im. Prezydenta Stanisława Wojciechowskiego</a:t>
            </a:r>
          </a:p>
        </p:txBody>
      </p:sp>
      <p:pic>
        <p:nvPicPr>
          <p:cNvPr id="4" name="Picture 2" descr="A Traditional Chinese Medicine Look at Summer Foods | Gastrointestinal  Society"/>
          <p:cNvPicPr>
            <a:picLocks noChangeAspect="1" noChangeArrowheads="1"/>
          </p:cNvPicPr>
          <p:nvPr/>
        </p:nvPicPr>
        <p:blipFill>
          <a:blip r:embed="rId2" cstate="print"/>
          <a:srcRect/>
          <a:stretch>
            <a:fillRect/>
          </a:stretch>
        </p:blipFill>
        <p:spPr bwMode="auto">
          <a:xfrm>
            <a:off x="6118227" y="928670"/>
            <a:ext cx="5039891" cy="2522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
          </p:nvPr>
        </p:nvSpPr>
        <p:spPr/>
        <p:txBody>
          <a:bodyPr/>
          <a:lstStyle/>
          <a:p>
            <a:r>
              <a:rPr lang="pl-PL" dirty="0" smtClean="0"/>
              <a:t>Należy również pamiętać o podstawowych składnikach letniej diety jaką są wysokiej jakości oleje roślinne, orzechy, nasiona,                                           gotowane zboża, świeże zioła i przyprawy.</a:t>
            </a:r>
          </a:p>
          <a:p>
            <a:endParaRPr lang="pl-PL" dirty="0"/>
          </a:p>
        </p:txBody>
      </p:sp>
      <p:pic>
        <p:nvPicPr>
          <p:cNvPr id="17410" name="Picture 2" descr="Dlaczego dobrze jest moczyć orzechy i nasiona przed jedzeniem ?"/>
          <p:cNvPicPr>
            <a:picLocks noChangeAspect="1" noChangeArrowheads="1"/>
          </p:cNvPicPr>
          <p:nvPr/>
        </p:nvPicPr>
        <p:blipFill>
          <a:blip r:embed="rId2" cstate="print"/>
          <a:srcRect/>
          <a:stretch>
            <a:fillRect/>
          </a:stretch>
        </p:blipFill>
        <p:spPr bwMode="auto">
          <a:xfrm>
            <a:off x="4546591" y="3071810"/>
            <a:ext cx="5079201" cy="3386135"/>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76104" y="274638"/>
            <a:ext cx="9971279" cy="1143000"/>
          </a:xfrm>
        </p:spPr>
        <p:txBody>
          <a:bodyPr/>
          <a:lstStyle/>
          <a:p>
            <a:r>
              <a:rPr lang="pl-PL" dirty="0" smtClean="0"/>
              <a:t>Produkty gotowane, gotowane na parze, duszone</a:t>
            </a:r>
            <a:endParaRPr lang="pl-PL" dirty="0"/>
          </a:p>
        </p:txBody>
      </p:sp>
      <p:sp>
        <p:nvSpPr>
          <p:cNvPr id="3" name="Symbol zastępczy zawartości 2"/>
          <p:cNvSpPr>
            <a:spLocks noGrp="1"/>
          </p:cNvSpPr>
          <p:nvPr>
            <p:ph sz="quarter" idx="1"/>
          </p:nvPr>
        </p:nvSpPr>
        <p:spPr>
          <a:xfrm>
            <a:off x="576104" y="1600200"/>
            <a:ext cx="7399511" cy="4873752"/>
          </a:xfrm>
        </p:spPr>
        <p:txBody>
          <a:bodyPr>
            <a:normAutofit/>
          </a:bodyPr>
          <a:lstStyle/>
          <a:p>
            <a:r>
              <a:rPr lang="pl-PL" dirty="0" smtClean="0"/>
              <a:t>Dania przygotowane z wykorzystaniem tych technik kulinarnych są idealnym pomysłem jako lekki obiad latem, np. gotowanie na parze pozwala ograniczyć kaloryczność potraw, ponieważ nie trzeba dodawać do nich tłuszczu. Tłuste dania, będą powodowały, że czas trawienia w przewodzie pokarmowym będzie dłuższy, a w konsekwencji można odczuwać większe zmęczenie i ociężałość. Na parze można przyrządzić niemal wszystko. </a:t>
            </a:r>
            <a:endParaRPr lang="pl-PL" dirty="0"/>
          </a:p>
        </p:txBody>
      </p:sp>
      <p:pic>
        <p:nvPicPr>
          <p:cNvPr id="16386" name="Picture 2" descr="Gotowanie na parze ma same zalety - Zdrowie i uroda - Żyj w zgodzie ze sobą!"/>
          <p:cNvPicPr>
            <a:picLocks noChangeAspect="1" noChangeArrowheads="1"/>
          </p:cNvPicPr>
          <p:nvPr/>
        </p:nvPicPr>
        <p:blipFill>
          <a:blip r:embed="rId2" cstate="print"/>
          <a:srcRect/>
          <a:stretch>
            <a:fillRect/>
          </a:stretch>
        </p:blipFill>
        <p:spPr bwMode="auto">
          <a:xfrm>
            <a:off x="7904177" y="1571612"/>
            <a:ext cx="3016676" cy="4000504"/>
          </a:xfrm>
          <a:prstGeom prst="rect">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760641" y="857232"/>
            <a:ext cx="7777401" cy="1179982"/>
          </a:xfrm>
        </p:spPr>
        <p:txBody>
          <a:bodyPr>
            <a:normAutofit/>
          </a:bodyPr>
          <a:lstStyle/>
          <a:p>
            <a:r>
              <a:rPr lang="pl-PL" sz="4400" dirty="0" smtClean="0"/>
              <a:t>Czego unikać?</a:t>
            </a:r>
            <a:endParaRPr lang="pl-PL" sz="4400" dirty="0"/>
          </a:p>
        </p:txBody>
      </p:sp>
      <p:sp>
        <p:nvSpPr>
          <p:cNvPr id="24578" name="AutoShape 2" descr="Saç Ekimi Sonrası Beslenme Nasıl Olmalıdır? | Saç Ekimi For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l-PL"/>
          </a:p>
        </p:txBody>
      </p:sp>
      <p:sp>
        <p:nvSpPr>
          <p:cNvPr id="24580" name="AutoShape 4" descr="Saç Ekimi Sonrası Beslenme Nasıl Olmalıdır? | Saç Ekimi For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l-PL"/>
          </a:p>
        </p:txBody>
      </p:sp>
      <p:sp>
        <p:nvSpPr>
          <p:cNvPr id="24582" name="AutoShape 6" descr="Saç Ekimi Sonrası Beslenme Nasıl Olmalıdır? | Saç Ekimi For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pl-PL"/>
          </a:p>
        </p:txBody>
      </p:sp>
      <p:pic>
        <p:nvPicPr>
          <p:cNvPr id="7" name="Obraz 6" descr="abur-cubur-ve-zararli-gidalardan-uzaklasin.jpg"/>
          <p:cNvPicPr>
            <a:picLocks noChangeAspect="1"/>
          </p:cNvPicPr>
          <p:nvPr/>
        </p:nvPicPr>
        <p:blipFill>
          <a:blip r:embed="rId2" cstate="print"/>
          <a:stretch>
            <a:fillRect/>
          </a:stretch>
        </p:blipFill>
        <p:spPr>
          <a:xfrm>
            <a:off x="3832211" y="2357430"/>
            <a:ext cx="5357850" cy="3571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Fast Foody</a:t>
            </a:r>
            <a:endParaRPr lang="pl-PL" dirty="0"/>
          </a:p>
        </p:txBody>
      </p:sp>
      <p:sp>
        <p:nvSpPr>
          <p:cNvPr id="3" name="Symbol zastępczy zawartości 2"/>
          <p:cNvSpPr>
            <a:spLocks noGrp="1"/>
          </p:cNvSpPr>
          <p:nvPr>
            <p:ph sz="quarter" idx="1"/>
          </p:nvPr>
        </p:nvSpPr>
        <p:spPr/>
        <p:txBody>
          <a:bodyPr>
            <a:normAutofit/>
          </a:bodyPr>
          <a:lstStyle/>
          <a:p>
            <a:r>
              <a:rPr lang="pl-PL" dirty="0" smtClean="0"/>
              <a:t>Spożywając żywność typu „fast food” podczas upałów nasze samopoczucie może znacznie się pogorszyć. Dzieje się tak, gdyż zawarte w tego typu żywności tłuszcze, cukry proste i chemiczne dodatki powodują znaczne obciążenie organizmu. Organizm na przetrawienie takiego posiłku                                            potrzebuje dużej ilości energii, co skutkuje                                       m.in. wzrostem temperatury ciała czy                                             sennością. Szybkie przekąski m.in.                                            hamburgery oraz wiele innych, zwykle                                          zawierają również sporo soli. Sól zawarta                                                     w takiej przekąsce może być przyczyną                             wzrostu ciśnienia (może potęgować uczucie ciepłoty).</a:t>
            </a:r>
            <a:endParaRPr lang="pl-PL" dirty="0"/>
          </a:p>
        </p:txBody>
      </p:sp>
      <p:pic>
        <p:nvPicPr>
          <p:cNvPr id="28674" name="Picture 2" descr="Fresh Fast Food | Enkel og fersk hurtigmat! 🍔 | Trondheim — Wolt"/>
          <p:cNvPicPr>
            <a:picLocks noChangeAspect="1" noChangeArrowheads="1"/>
          </p:cNvPicPr>
          <p:nvPr/>
        </p:nvPicPr>
        <p:blipFill>
          <a:blip r:embed="rId2" cstate="print"/>
          <a:srcRect/>
          <a:stretch>
            <a:fillRect/>
          </a:stretch>
        </p:blipFill>
        <p:spPr bwMode="auto">
          <a:xfrm>
            <a:off x="7046921" y="3214686"/>
            <a:ext cx="3750495" cy="2500330"/>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Słone przekąski </a:t>
            </a:r>
            <a:endParaRPr lang="pl-PL" dirty="0"/>
          </a:p>
        </p:txBody>
      </p:sp>
      <p:sp>
        <p:nvSpPr>
          <p:cNvPr id="3" name="Symbol zastępczy zawartości 2"/>
          <p:cNvSpPr>
            <a:spLocks noGrp="1"/>
          </p:cNvSpPr>
          <p:nvPr>
            <p:ph sz="quarter" idx="1"/>
          </p:nvPr>
        </p:nvSpPr>
        <p:spPr>
          <a:xfrm>
            <a:off x="576104" y="1600200"/>
            <a:ext cx="10114155" cy="4873752"/>
          </a:xfrm>
        </p:spPr>
        <p:txBody>
          <a:bodyPr>
            <a:normAutofit/>
          </a:bodyPr>
          <a:lstStyle/>
          <a:p>
            <a:r>
              <a:rPr lang="pl-PL" dirty="0" smtClean="0"/>
              <a:t>Należą do nich takie produkty jak: chipsy, solone orzeszki czy paluszki. Są one wyrobami kalorycznymi, tłustymi i ciężkostrawnymi. Ponadto zawierają spore ilości soli. Oczywiście nie należy popadać w skrajności – sól jest potrzebna dla prawidłowego funkcjonowania organizmu. Sól jest niezbędna jednakże w małych ilościach – </a:t>
            </a:r>
            <a:r>
              <a:rPr lang="pl-PL" b="1" u="sng" dirty="0" smtClean="0"/>
              <a:t>zalecenia wynoszą zaledwie 5 gramów na dzień!</a:t>
            </a:r>
            <a:r>
              <a:rPr lang="pl-PL" dirty="0" smtClean="0"/>
              <a:t>. Spożywając taką żywność można bardzo łatwo przekroczyć dopuszczalny próg spożycia. </a:t>
            </a:r>
            <a:r>
              <a:rPr lang="pl-PL" dirty="0" smtClean="0"/>
              <a:t>„</a:t>
            </a:r>
            <a:r>
              <a:rPr lang="pl-PL" b="1" u="sng" dirty="0" smtClean="0"/>
              <a:t>Należy </a:t>
            </a:r>
            <a:r>
              <a:rPr lang="pl-PL" b="1" u="sng" dirty="0" smtClean="0"/>
              <a:t>pamiętać, że już 1 dodatkowy gram soli ma działanie odwadniające i sprawia, że organizm potrzebuje aż 20 razy więcej wody niż normalnie</a:t>
            </a:r>
            <a:r>
              <a:rPr lang="pl-PL" b="1" u="sng" dirty="0" smtClean="0"/>
              <a:t>.</a:t>
            </a:r>
            <a:r>
              <a:rPr lang="pl-PL" b="1" dirty="0" smtClean="0"/>
              <a:t>”</a:t>
            </a:r>
            <a:r>
              <a:rPr lang="pl-PL" b="1" baseline="30000" dirty="0" smtClean="0"/>
              <a:t>1</a:t>
            </a:r>
            <a:endParaRPr lang="pl-PL" b="1" baseline="30000" dirty="0"/>
          </a:p>
        </p:txBody>
      </p:sp>
      <p:pic>
        <p:nvPicPr>
          <p:cNvPr id="13316" name="Picture 4" descr="Sneksy ziemniaczane cebulowe - Grupa Otmuchów"/>
          <p:cNvPicPr>
            <a:picLocks noChangeAspect="1" noChangeArrowheads="1"/>
          </p:cNvPicPr>
          <p:nvPr/>
        </p:nvPicPr>
        <p:blipFill>
          <a:blip r:embed="rId3" cstate="print"/>
          <a:srcRect/>
          <a:stretch>
            <a:fillRect/>
          </a:stretch>
        </p:blipFill>
        <p:spPr bwMode="auto">
          <a:xfrm>
            <a:off x="6403979" y="214290"/>
            <a:ext cx="3809940" cy="1359856"/>
          </a:xfrm>
          <a:prstGeom prst="rect">
            <a:avLst/>
          </a:prstGeom>
          <a:ln>
            <a:noFill/>
          </a:ln>
          <a:effectLst>
            <a:softEdge rad="112500"/>
          </a:effectLst>
        </p:spPr>
      </p:pic>
      <p:sp>
        <p:nvSpPr>
          <p:cNvPr id="5" name="Symbol zastępczy stopki 4"/>
          <p:cNvSpPr>
            <a:spLocks noGrp="1"/>
          </p:cNvSpPr>
          <p:nvPr>
            <p:ph type="ftr" sz="quarter" idx="16"/>
          </p:nvPr>
        </p:nvSpPr>
        <p:spPr>
          <a:xfrm>
            <a:off x="6189665" y="6143644"/>
            <a:ext cx="3200400" cy="460884"/>
          </a:xfrm>
        </p:spPr>
        <p:txBody>
          <a:bodyPr/>
          <a:lstStyle/>
          <a:p>
            <a:r>
              <a:rPr lang="pl-PL" dirty="0" smtClean="0"/>
              <a:t>1. Krukowska M., "Dieta na upały", 14.08.2015</a:t>
            </a:r>
            <a:endParaRPr lang="pl-P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Słodycze</a:t>
            </a:r>
            <a:endParaRPr lang="pl-PL" dirty="0"/>
          </a:p>
        </p:txBody>
      </p:sp>
      <p:sp>
        <p:nvSpPr>
          <p:cNvPr id="3" name="Symbol zastępczy zawartości 2"/>
          <p:cNvSpPr>
            <a:spLocks noGrp="1"/>
          </p:cNvSpPr>
          <p:nvPr>
            <p:ph sz="quarter" idx="1"/>
          </p:nvPr>
        </p:nvSpPr>
        <p:spPr>
          <a:xfrm>
            <a:off x="576104" y="1600200"/>
            <a:ext cx="6899445" cy="4873752"/>
          </a:xfrm>
        </p:spPr>
        <p:txBody>
          <a:bodyPr/>
          <a:lstStyle/>
          <a:p>
            <a:r>
              <a:rPr lang="pl-PL" dirty="0" smtClean="0"/>
              <a:t>Spożywanie produktów bogatych w cukier objawia się m.in. sennością, spadkiem koncentracji, a nawet poirytowaniem. W czasie upalnej pogody, symptomy te mogą nasilać się, gdyż sam upał ogólnie osłabia już organizm. Nadmiar cukru wpływa również na funkcjonowanie nerek, może prowadzić do odwodnienia. Jednakże w upalne dni należy unikać nie tylko batoników i gazowanych napojów. Cukier znajduje się w pozornie niewinnych produktach takich jak: różne soki, jogurty owocowe, sosy a nawet w ketchupie.</a:t>
            </a:r>
            <a:endParaRPr lang="pl-PL" dirty="0"/>
          </a:p>
        </p:txBody>
      </p:sp>
      <p:pic>
        <p:nvPicPr>
          <p:cNvPr id="12290" name="Picture 2" descr="Badanie: Jakie słodycze kupują mamy swoim dzieciom? - Słodycze przekąski"/>
          <p:cNvPicPr>
            <a:picLocks noChangeAspect="1" noChangeArrowheads="1"/>
          </p:cNvPicPr>
          <p:nvPr/>
        </p:nvPicPr>
        <p:blipFill>
          <a:blip r:embed="rId2" cstate="print"/>
          <a:srcRect/>
          <a:stretch>
            <a:fillRect/>
          </a:stretch>
        </p:blipFill>
        <p:spPr bwMode="auto">
          <a:xfrm>
            <a:off x="7261235" y="642918"/>
            <a:ext cx="3647218" cy="2428892"/>
          </a:xfrm>
          <a:prstGeom prst="rect">
            <a:avLst/>
          </a:prstGeom>
          <a:ln>
            <a:noFill/>
          </a:ln>
          <a:effectLst>
            <a:softEdge rad="112500"/>
          </a:effectLst>
        </p:spPr>
      </p:pic>
      <p:pic>
        <p:nvPicPr>
          <p:cNvPr id="12292" name="Picture 4" descr="A Giant Wall Of Sweets Is Coming To The South Bank, And They&amp;#39;re All Free"/>
          <p:cNvPicPr>
            <a:picLocks noChangeAspect="1" noChangeArrowheads="1"/>
          </p:cNvPicPr>
          <p:nvPr/>
        </p:nvPicPr>
        <p:blipFill>
          <a:blip r:embed="rId3" cstate="print"/>
          <a:srcRect/>
          <a:stretch>
            <a:fillRect/>
          </a:stretch>
        </p:blipFill>
        <p:spPr bwMode="auto">
          <a:xfrm>
            <a:off x="7761301" y="3643314"/>
            <a:ext cx="2786082" cy="1858317"/>
          </a:xfrm>
          <a:prstGeom prst="rect">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Tłuste potrawy </a:t>
            </a:r>
            <a:endParaRPr lang="pl-PL" dirty="0"/>
          </a:p>
        </p:txBody>
      </p:sp>
      <p:sp>
        <p:nvSpPr>
          <p:cNvPr id="3" name="Symbol zastępczy zawartości 2"/>
          <p:cNvSpPr>
            <a:spLocks noGrp="1"/>
          </p:cNvSpPr>
          <p:nvPr>
            <p:ph sz="quarter" idx="1"/>
          </p:nvPr>
        </p:nvSpPr>
        <p:spPr/>
        <p:txBody>
          <a:bodyPr/>
          <a:lstStyle/>
          <a:p>
            <a:r>
              <a:rPr lang="pl-PL" dirty="0" smtClean="0"/>
              <a:t>Jak już było wcześniej wspomniane, tłuste potrawy obciążają układ pokarmowy człowieka. Szczególnie latem, są to produkty trudne do przyswojenia, wymagające dużych nakładów energii. Warto zmienić sposób przyrządzania np. mięsa, wybierając gotowanie bądź duszenie. </a:t>
            </a:r>
            <a:endParaRPr lang="pl-PL" dirty="0"/>
          </a:p>
        </p:txBody>
      </p:sp>
      <p:pic>
        <p:nvPicPr>
          <p:cNvPr id="11268" name="Picture 4" descr="Zdjęcie: tluste jedzenie 1 - mobile Banzaj.pl"/>
          <p:cNvPicPr>
            <a:picLocks noChangeAspect="1" noChangeArrowheads="1"/>
          </p:cNvPicPr>
          <p:nvPr/>
        </p:nvPicPr>
        <p:blipFill>
          <a:blip r:embed="rId2" cstate="print"/>
          <a:srcRect/>
          <a:stretch>
            <a:fillRect/>
          </a:stretch>
        </p:blipFill>
        <p:spPr bwMode="auto">
          <a:xfrm>
            <a:off x="4832343" y="3429000"/>
            <a:ext cx="4363089" cy="3033710"/>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546327" y="1857364"/>
            <a:ext cx="3714776" cy="1857388"/>
          </a:xfrm>
        </p:spPr>
        <p:txBody>
          <a:bodyPr/>
          <a:lstStyle/>
          <a:p>
            <a:r>
              <a:rPr lang="pl-PL" dirty="0" smtClean="0"/>
              <a:t>Poszczególne posiłki w ciągu dnia </a:t>
            </a:r>
            <a:endParaRPr lang="pl-PL" dirty="0"/>
          </a:p>
        </p:txBody>
      </p:sp>
      <p:pic>
        <p:nvPicPr>
          <p:cNvPr id="10242" name="Picture 2" descr="Staram się jeść 5 posiłków dziennie. Dzięki temu nie mam napad.. na dietka  - Zszywka.pl"/>
          <p:cNvPicPr>
            <a:picLocks noChangeAspect="1" noChangeArrowheads="1"/>
          </p:cNvPicPr>
          <p:nvPr/>
        </p:nvPicPr>
        <p:blipFill>
          <a:blip r:embed="rId2" cstate="print"/>
          <a:srcRect/>
          <a:stretch>
            <a:fillRect/>
          </a:stretch>
        </p:blipFill>
        <p:spPr bwMode="auto">
          <a:xfrm>
            <a:off x="6546855" y="928670"/>
            <a:ext cx="4391025"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Śniadanie</a:t>
            </a:r>
            <a:endParaRPr lang="pl-PL" dirty="0"/>
          </a:p>
        </p:txBody>
      </p:sp>
      <p:sp>
        <p:nvSpPr>
          <p:cNvPr id="3" name="Symbol zastępczy zawartości 2"/>
          <p:cNvSpPr>
            <a:spLocks noGrp="1"/>
          </p:cNvSpPr>
          <p:nvPr>
            <p:ph sz="quarter" idx="1"/>
          </p:nvPr>
        </p:nvSpPr>
        <p:spPr/>
        <p:txBody>
          <a:bodyPr>
            <a:normAutofit fontScale="92500" lnSpcReduction="10000"/>
          </a:bodyPr>
          <a:lstStyle/>
          <a:p>
            <a:r>
              <a:rPr lang="pl-PL" dirty="0" smtClean="0"/>
              <a:t>Śniadanie powinno być skomponowane w ten sposób, aby dostarczyć organizmowi energii do pracy i aktywności na pierwsze godziny dnia. Powinien być to posiłek nie obciążający zbytnio żołądka, wspomagający pracę układu pokarmowego.  </a:t>
            </a:r>
          </a:p>
          <a:p>
            <a:r>
              <a:rPr lang="pl-PL" dirty="0" smtClean="0"/>
              <a:t>Przed pierwszym posiłkiem warto wypić szklankę wody, aby uzupełnić płyny utracone z potem podczas upalnej nocy.</a:t>
            </a:r>
          </a:p>
          <a:p>
            <a:r>
              <a:rPr lang="pl-PL" dirty="0" smtClean="0"/>
              <a:t>Świetnie sprawdzi się tu porcja mleka bądź innego napoju mlecznego – jogurt naturalny, kefir, maślanka. </a:t>
            </a:r>
          </a:p>
          <a:p>
            <a:r>
              <a:rPr lang="pl-PL" dirty="0" smtClean="0"/>
              <a:t>Do napoju mlecznego dobrze jest dołączyć owoc np. truskawki, maliny, brzoskwinię. Warto dodać również trochę płatków z pełnego ziarna; otrębów czy płatków owsianych. Unikajmy wszelkich płatków dosładzanych, czekoladowych, miodowych – mają mnóstwo kalorii, dużo cukru, a często też wzbogaca się je solą i tłuszczem.</a:t>
            </a:r>
            <a:br>
              <a:rPr lang="pl-PL" dirty="0" smtClean="0"/>
            </a:br>
            <a:endParaRPr lang="pl-P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Propozycja śniadania</a:t>
            </a:r>
            <a:endParaRPr lang="pl-PL" dirty="0"/>
          </a:p>
        </p:txBody>
      </p:sp>
      <p:sp>
        <p:nvSpPr>
          <p:cNvPr id="3" name="Symbol zastępczy zawartości 2"/>
          <p:cNvSpPr>
            <a:spLocks noGrp="1"/>
          </p:cNvSpPr>
          <p:nvPr>
            <p:ph sz="quarter" idx="1"/>
          </p:nvPr>
        </p:nvSpPr>
        <p:spPr>
          <a:xfrm>
            <a:off x="576104" y="1600200"/>
            <a:ext cx="5827875" cy="4873752"/>
          </a:xfrm>
        </p:spPr>
        <p:txBody>
          <a:bodyPr/>
          <a:lstStyle/>
          <a:p>
            <a:r>
              <a:rPr lang="pl-PL" dirty="0" smtClean="0"/>
              <a:t>Owsianka na mleku z borówkami </a:t>
            </a:r>
          </a:p>
          <a:p>
            <a:pPr>
              <a:buNone/>
            </a:pPr>
            <a:r>
              <a:rPr lang="pl-PL" dirty="0" smtClean="0"/>
              <a:t>Składniki</a:t>
            </a:r>
          </a:p>
          <a:p>
            <a:r>
              <a:rPr lang="pl-PL" dirty="0" smtClean="0"/>
              <a:t>szklanka mleka</a:t>
            </a:r>
          </a:p>
          <a:p>
            <a:r>
              <a:rPr lang="pl-PL" dirty="0" smtClean="0"/>
              <a:t>szklanka płatków owsianych</a:t>
            </a:r>
          </a:p>
          <a:p>
            <a:r>
              <a:rPr lang="pl-PL" dirty="0" smtClean="0"/>
              <a:t>2 garście borówek amerykańskich (mogą też być jagody)</a:t>
            </a:r>
          </a:p>
          <a:p>
            <a:r>
              <a:rPr lang="pl-PL" dirty="0" smtClean="0"/>
              <a:t>ewentualnie miód do smaku</a:t>
            </a:r>
          </a:p>
          <a:p>
            <a:endParaRPr lang="pl-PL" dirty="0"/>
          </a:p>
        </p:txBody>
      </p:sp>
      <p:pic>
        <p:nvPicPr>
          <p:cNvPr id="1026" name="Picture 2" descr="Owsianka z borówkami - Prosty Przepis i Składniki - Ugotuj.TO"/>
          <p:cNvPicPr>
            <a:picLocks noChangeAspect="1" noChangeArrowheads="1"/>
          </p:cNvPicPr>
          <p:nvPr/>
        </p:nvPicPr>
        <p:blipFill>
          <a:blip r:embed="rId2" cstate="print"/>
          <a:srcRect/>
          <a:stretch>
            <a:fillRect/>
          </a:stretch>
        </p:blipFill>
        <p:spPr bwMode="auto">
          <a:xfrm>
            <a:off x="6118227" y="1928802"/>
            <a:ext cx="3929090" cy="2946818"/>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Co się dzieje z układem pokarmowym i apetytem w okresie letnim? </a:t>
            </a:r>
            <a:endParaRPr lang="pl-PL" dirty="0"/>
          </a:p>
        </p:txBody>
      </p:sp>
      <p:sp>
        <p:nvSpPr>
          <p:cNvPr id="3" name="Symbol zastępczy zawartości 2"/>
          <p:cNvSpPr>
            <a:spLocks noGrp="1"/>
          </p:cNvSpPr>
          <p:nvPr>
            <p:ph sz="quarter" idx="1"/>
          </p:nvPr>
        </p:nvSpPr>
        <p:spPr/>
        <p:txBody>
          <a:bodyPr/>
          <a:lstStyle/>
          <a:p>
            <a:r>
              <a:rPr lang="pl-PL" dirty="0" smtClean="0"/>
              <a:t>Specjalistka od żywienia Kerry Torrens w artykule „</a:t>
            </a:r>
            <a:r>
              <a:rPr lang="en-US" dirty="0" smtClean="0"/>
              <a:t>How to eat in a heatwave</a:t>
            </a:r>
            <a:r>
              <a:rPr lang="pl-PL" dirty="0" smtClean="0"/>
              <a:t>” przybliżyła nieco ten temat. Mianowicie apetyt zmienia się wraz z porami roku. Mają na to wpływ m.in. temperatura oraz liczba godzin słonecznych w ciągu doby. Latem nasz apetyt zwykle się zmniejsza, zwłaszcza gdy jest nam gorąco. Jedną z przyczyn zmniejszonego apetytu jest fakt, iż organizm próbuje utrzymać stabilną temperaturę ciała, ograniczając funkcje generujące ciepło, takie jak trawienie pokarmu (trawienie żywności jest czynnością, które generuje wzrost temperatury). </a:t>
            </a:r>
            <a:endParaRPr lang="pl-PL"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II Śniadanie </a:t>
            </a:r>
            <a:endParaRPr lang="pl-PL" dirty="0"/>
          </a:p>
        </p:txBody>
      </p:sp>
      <p:sp>
        <p:nvSpPr>
          <p:cNvPr id="3" name="Symbol zastępczy zawartości 2"/>
          <p:cNvSpPr>
            <a:spLocks noGrp="1"/>
          </p:cNvSpPr>
          <p:nvPr>
            <p:ph sz="quarter" idx="1"/>
          </p:nvPr>
        </p:nvSpPr>
        <p:spPr/>
        <p:txBody>
          <a:bodyPr/>
          <a:lstStyle/>
          <a:p>
            <a:r>
              <a:rPr lang="pl-PL" dirty="0" smtClean="0"/>
              <a:t>Powinno być lekką przekąską podtrzymującą odpowiedni poziom energii przed głównym posiłkiem. Trzy godziny po śniadaniu możemy zjeść chudy serek twarogowy lub homogenizowany naturalny, z pieczywem oraz warzywami lub owocem.</a:t>
            </a:r>
            <a:endParaRPr lang="pl-PL" dirty="0"/>
          </a:p>
        </p:txBody>
      </p:sp>
      <p:pic>
        <p:nvPicPr>
          <p:cNvPr id="2050" name="Picture 2" descr="Twaróg - SM Bieluch"/>
          <p:cNvPicPr>
            <a:picLocks noChangeAspect="1" noChangeArrowheads="1"/>
          </p:cNvPicPr>
          <p:nvPr/>
        </p:nvPicPr>
        <p:blipFill>
          <a:blip r:embed="rId2" cstate="print"/>
          <a:srcRect/>
          <a:stretch>
            <a:fillRect/>
          </a:stretch>
        </p:blipFill>
        <p:spPr bwMode="auto">
          <a:xfrm>
            <a:off x="5118095" y="3286124"/>
            <a:ext cx="3590925" cy="3181350"/>
          </a:xfrm>
          <a:prstGeom prst="rect">
            <a:avLst/>
          </a:prstGeom>
          <a:ln>
            <a:noFill/>
          </a:ln>
          <a:effectLst>
            <a:softEdge rad="1125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Obiad </a:t>
            </a:r>
            <a:endParaRPr lang="pl-PL" dirty="0"/>
          </a:p>
        </p:txBody>
      </p:sp>
      <p:sp>
        <p:nvSpPr>
          <p:cNvPr id="3" name="Symbol zastępczy zawartości 2"/>
          <p:cNvSpPr>
            <a:spLocks noGrp="1"/>
          </p:cNvSpPr>
          <p:nvPr>
            <p:ph sz="quarter" idx="1"/>
          </p:nvPr>
        </p:nvSpPr>
        <p:spPr/>
        <p:txBody>
          <a:bodyPr>
            <a:normAutofit/>
          </a:bodyPr>
          <a:lstStyle/>
          <a:p>
            <a:r>
              <a:rPr lang="pl-PL" dirty="0" smtClean="0"/>
              <a:t>Obiad powinien być lekki, jego podstawą powinny być warzywa. Świetnie się tutaj sprawdzą wcześniej wspomniane „chłodniki” oraz sałatki. </a:t>
            </a:r>
            <a:endParaRPr lang="pl-PL" dirty="0"/>
          </a:p>
        </p:txBody>
      </p:sp>
      <p:pic>
        <p:nvPicPr>
          <p:cNvPr id="6148" name="Picture 4" descr="Sałatka z mozzarellą | AniaGotuje.pl"/>
          <p:cNvPicPr>
            <a:picLocks noChangeAspect="1" noChangeArrowheads="1"/>
          </p:cNvPicPr>
          <p:nvPr/>
        </p:nvPicPr>
        <p:blipFill>
          <a:blip r:embed="rId2" cstate="print"/>
          <a:srcRect/>
          <a:stretch>
            <a:fillRect/>
          </a:stretch>
        </p:blipFill>
        <p:spPr bwMode="auto">
          <a:xfrm>
            <a:off x="5761037" y="2786058"/>
            <a:ext cx="3714776" cy="3714776"/>
          </a:xfrm>
          <a:prstGeom prst="rect">
            <a:avLst/>
          </a:prstGeom>
          <a:ln>
            <a:noFill/>
          </a:ln>
          <a:effectLst>
            <a:softEdge rad="112500"/>
          </a:effectLst>
        </p:spPr>
      </p:pic>
      <p:pic>
        <p:nvPicPr>
          <p:cNvPr id="6150" name="Picture 6" descr="Chłodnik litewski przepis – Zobacz na przepisy.pl"/>
          <p:cNvPicPr>
            <a:picLocks noChangeAspect="1" noChangeArrowheads="1"/>
          </p:cNvPicPr>
          <p:nvPr/>
        </p:nvPicPr>
        <p:blipFill>
          <a:blip r:embed="rId3" cstate="print"/>
          <a:srcRect/>
          <a:stretch>
            <a:fillRect/>
          </a:stretch>
        </p:blipFill>
        <p:spPr bwMode="auto">
          <a:xfrm>
            <a:off x="974691" y="3214686"/>
            <a:ext cx="4289075" cy="2857520"/>
          </a:xfrm>
          <a:prstGeom prst="rect">
            <a:avLst/>
          </a:prstGeom>
          <a:ln>
            <a:noFill/>
          </a:ln>
          <a:effectLst>
            <a:softEdge rad="112500"/>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Obiad </a:t>
            </a:r>
            <a:endParaRPr lang="pl-PL" dirty="0"/>
          </a:p>
        </p:txBody>
      </p:sp>
      <p:sp>
        <p:nvSpPr>
          <p:cNvPr id="3" name="Symbol zastępczy zawartości 2"/>
          <p:cNvSpPr>
            <a:spLocks noGrp="1"/>
          </p:cNvSpPr>
          <p:nvPr>
            <p:ph sz="quarter" idx="1"/>
          </p:nvPr>
        </p:nvSpPr>
        <p:spPr/>
        <p:txBody>
          <a:bodyPr>
            <a:normAutofit fontScale="92500" lnSpcReduction="20000"/>
          </a:bodyPr>
          <a:lstStyle/>
          <a:p>
            <a:r>
              <a:rPr lang="pl-PL" dirty="0" smtClean="0"/>
              <a:t>Z publikacji Małgorzaty Krukowskiej pt.” Dieta na upały” można się dowiedzieć, że: </a:t>
            </a:r>
          </a:p>
          <a:p>
            <a:pPr marL="457200" indent="-457200">
              <a:buNone/>
            </a:pPr>
            <a:r>
              <a:rPr lang="pl-PL" dirty="0" smtClean="0"/>
              <a:t>„1. Podstawą sałatki powinna być niskoenergetyczna sałata, pomidory, ogórki, papryka, marchew, rzodkiewki, dodatkami zaś oliwki, kukurydza, groszek, kapary, suszone pomidory w oliwie.</a:t>
            </a:r>
          </a:p>
          <a:p>
            <a:pPr marL="457200" indent="-457200">
              <a:buNone/>
            </a:pPr>
            <a:r>
              <a:rPr lang="pl-PL" dirty="0" smtClean="0"/>
              <a:t>2. Do rozdrobnionych warzyw można dodać trochę sera (np. dwa cienkie plasterki żółtego lub fety albo mozzarelli), tuńczyka z puszki (w sosie własnym), gotowane, posiekane jajko czy kilka plasterków chudej wędliny.</a:t>
            </a:r>
          </a:p>
          <a:p>
            <a:pPr marL="457200" indent="-457200">
              <a:buNone/>
            </a:pPr>
            <a:r>
              <a:rPr lang="pl-PL" dirty="0" smtClean="0"/>
              <a:t>3. Aby sałatka nie była „sucha”, a przyswajalność beta-karotenu większa, można skropić ją oliwą z oliwek (lub olejem słonecznikowym, rzepakowym, z pestek winogron).</a:t>
            </a:r>
          </a:p>
          <a:p>
            <a:pPr marL="457200" indent="-457200">
              <a:buNone/>
            </a:pPr>
            <a:r>
              <a:rPr lang="pl-PL" dirty="0" smtClean="0"/>
              <a:t>4. Aby obiad był pełnowartościowy, do sałatki można dodać garść ryżu brązowego lub makaronu razowego albo spożyć ją z kromką razowego pieczywa</a:t>
            </a:r>
            <a:r>
              <a:rPr lang="pl-PL" dirty="0" smtClean="0"/>
              <a:t>.”</a:t>
            </a:r>
            <a:r>
              <a:rPr lang="pl-PL" baseline="30000" dirty="0" smtClean="0"/>
              <a:t>2</a:t>
            </a:r>
            <a:endParaRPr lang="pl-PL" baseline="30000" dirty="0" smtClean="0"/>
          </a:p>
          <a:p>
            <a:endParaRPr lang="pl-PL" dirty="0" smtClean="0"/>
          </a:p>
          <a:p>
            <a:endParaRPr lang="pl-PL" dirty="0"/>
          </a:p>
        </p:txBody>
      </p:sp>
      <p:sp>
        <p:nvSpPr>
          <p:cNvPr id="4" name="Symbol zastępczy stopki 3"/>
          <p:cNvSpPr>
            <a:spLocks noGrp="1"/>
          </p:cNvSpPr>
          <p:nvPr>
            <p:ph type="ftr" sz="quarter" idx="16"/>
          </p:nvPr>
        </p:nvSpPr>
        <p:spPr>
          <a:xfrm>
            <a:off x="4760905" y="6072206"/>
            <a:ext cx="4914912" cy="460884"/>
          </a:xfrm>
        </p:spPr>
        <p:txBody>
          <a:bodyPr/>
          <a:lstStyle/>
          <a:p>
            <a:r>
              <a:rPr lang="pl-PL" baseline="30000" dirty="0" smtClean="0"/>
              <a:t>2</a:t>
            </a:r>
            <a:r>
              <a:rPr lang="pl-PL" dirty="0" smtClean="0"/>
              <a:t> </a:t>
            </a:r>
            <a:r>
              <a:rPr lang="pl-PL" dirty="0" smtClean="0"/>
              <a:t>Krukowska M., "Dieta na upały", 14.08.2015.</a:t>
            </a:r>
            <a:endParaRPr lang="pl-PL"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podwieczorek</a:t>
            </a:r>
            <a:endParaRPr lang="pl-PL" dirty="0"/>
          </a:p>
        </p:txBody>
      </p:sp>
      <p:sp>
        <p:nvSpPr>
          <p:cNvPr id="3" name="Symbol zastępczy zawartości 2"/>
          <p:cNvSpPr>
            <a:spLocks noGrp="1"/>
          </p:cNvSpPr>
          <p:nvPr>
            <p:ph sz="quarter" idx="1"/>
          </p:nvPr>
        </p:nvSpPr>
        <p:spPr>
          <a:xfrm>
            <a:off x="576104" y="1600200"/>
            <a:ext cx="6542255" cy="4873752"/>
          </a:xfrm>
        </p:spPr>
        <p:txBody>
          <a:bodyPr>
            <a:normAutofit lnSpcReduction="10000"/>
          </a:bodyPr>
          <a:lstStyle/>
          <a:p>
            <a:r>
              <a:rPr lang="pl-PL" dirty="0" smtClean="0"/>
              <a:t>Powinien być lekką przekąską, która podtrzyma odpowiednią kondycję i poziom energii w organizmie w ciągu dnia. Wybór jest tutaj szeroki, o tej porze można wypić szklankę orzeźwiającego kefiru bądź maślanki z dodatkiem zmiksowanego owocu. Można go również przygotować w formie kanapki z twarożkiem, chudą wędliną lub jajkiem i warzywami, gdy odczuwamy większy głód. </a:t>
            </a:r>
          </a:p>
          <a:p>
            <a:r>
              <a:rPr lang="pl-PL" dirty="0" smtClean="0"/>
              <a:t>W przypadku, gdy mamy ochotę na coś słodkiego, można pozwolić sobie na porcję lodów. Świetnym wyborem mogą się tu okazać owocowe sorbety. </a:t>
            </a:r>
          </a:p>
          <a:p>
            <a:endParaRPr lang="pl-PL" dirty="0"/>
          </a:p>
        </p:txBody>
      </p:sp>
      <p:pic>
        <p:nvPicPr>
          <p:cNvPr id="39938" name="Picture 2" descr="Sorbet owocowy - przepisy - Książki kucharskie - Polki.pl"/>
          <p:cNvPicPr>
            <a:picLocks noChangeAspect="1" noChangeArrowheads="1"/>
          </p:cNvPicPr>
          <p:nvPr/>
        </p:nvPicPr>
        <p:blipFill>
          <a:blip r:embed="rId2" cstate="print"/>
          <a:srcRect/>
          <a:stretch>
            <a:fillRect/>
          </a:stretch>
        </p:blipFill>
        <p:spPr bwMode="auto">
          <a:xfrm>
            <a:off x="7404111" y="3000372"/>
            <a:ext cx="3429024" cy="2571768"/>
          </a:xfrm>
          <a:prstGeom prst="rect">
            <a:avLst/>
          </a:prstGeom>
          <a:ln>
            <a:noFill/>
          </a:ln>
          <a:effectLst>
            <a:softEdge rad="112500"/>
          </a:effectLst>
        </p:spPr>
      </p:pic>
      <p:pic>
        <p:nvPicPr>
          <p:cNvPr id="39940" name="Picture 4" descr="Kanapki z chudą wędliną - Dieta Ubogoenergetyczna przy zgadze - Ranigast MAX"/>
          <p:cNvPicPr>
            <a:picLocks noChangeAspect="1" noChangeArrowheads="1"/>
          </p:cNvPicPr>
          <p:nvPr/>
        </p:nvPicPr>
        <p:blipFill>
          <a:blip r:embed="rId3" cstate="print"/>
          <a:srcRect/>
          <a:stretch>
            <a:fillRect/>
          </a:stretch>
        </p:blipFill>
        <p:spPr bwMode="auto">
          <a:xfrm>
            <a:off x="7046921" y="428604"/>
            <a:ext cx="3898408" cy="2428892"/>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Kolacja</a:t>
            </a:r>
            <a:endParaRPr lang="pl-PL" dirty="0"/>
          </a:p>
        </p:txBody>
      </p:sp>
      <p:sp>
        <p:nvSpPr>
          <p:cNvPr id="3" name="Symbol zastępczy zawartości 2"/>
          <p:cNvSpPr>
            <a:spLocks noGrp="1"/>
          </p:cNvSpPr>
          <p:nvPr>
            <p:ph sz="quarter" idx="1"/>
          </p:nvPr>
        </p:nvSpPr>
        <p:spPr>
          <a:xfrm>
            <a:off x="576104" y="1600200"/>
            <a:ext cx="7328073" cy="4873752"/>
          </a:xfrm>
        </p:spPr>
        <p:txBody>
          <a:bodyPr>
            <a:normAutofit fontScale="92500"/>
          </a:bodyPr>
          <a:lstStyle/>
          <a:p>
            <a:r>
              <a:rPr lang="pl-PL" dirty="0" smtClean="0"/>
              <a:t>Kiedy temperatura w nocy spada, wzrasta nasz apetyt. Przyczyną tego stanu może być zbyt mała podaż spożywanego w ciągu dnia jedzenia, dlatego właśnie tak ważne jest regularne spożywanie małych posiłków co 2-3 godziny. </a:t>
            </a:r>
          </a:p>
          <a:p>
            <a:r>
              <a:rPr lang="pl-PL" dirty="0" smtClean="0"/>
              <a:t>„Kolacja powinna być spożywana trzy godziny przed snem i nie może dostarczać dużej ilości kalorii. Po zachodzie słońca zjedzmy posiłek oparty głownie na warzywach i białku, możemy już zrezygnować z produktów skrobiowych (pieczywa, ryżu czy kaszy). Dobrym pomysłem na wieczorny posiłek jest porcja ryby lub chudego mięsa pieczonego, gotowanego na parze lub grillowanego z sałatką lub warzywami gotowanymi</a:t>
            </a:r>
            <a:r>
              <a:rPr lang="pl-PL" dirty="0" smtClean="0"/>
              <a:t>.”</a:t>
            </a:r>
            <a:r>
              <a:rPr lang="pl-PL" baseline="30000" dirty="0" smtClean="0"/>
              <a:t>3</a:t>
            </a:r>
            <a:endParaRPr lang="pl-PL" baseline="30000" dirty="0"/>
          </a:p>
        </p:txBody>
      </p:sp>
      <p:sp>
        <p:nvSpPr>
          <p:cNvPr id="4" name="Symbol zastępczy stopki 3"/>
          <p:cNvSpPr>
            <a:spLocks noGrp="1"/>
          </p:cNvSpPr>
          <p:nvPr>
            <p:ph type="ftr" sz="quarter" idx="16"/>
          </p:nvPr>
        </p:nvSpPr>
        <p:spPr>
          <a:xfrm>
            <a:off x="5475285" y="6143644"/>
            <a:ext cx="4071966" cy="460884"/>
          </a:xfrm>
        </p:spPr>
        <p:txBody>
          <a:bodyPr/>
          <a:lstStyle/>
          <a:p>
            <a:r>
              <a:rPr lang="pl-PL" baseline="30000" dirty="0" smtClean="0"/>
              <a:t>3</a:t>
            </a:r>
            <a:r>
              <a:rPr lang="pl-PL" dirty="0" smtClean="0"/>
              <a:t> </a:t>
            </a:r>
            <a:r>
              <a:rPr lang="pl-PL" dirty="0" smtClean="0"/>
              <a:t>Krukowska M., Dieta na upały", 14.08.2015.</a:t>
            </a:r>
            <a:endParaRPr lang="pl-PL" dirty="0"/>
          </a:p>
        </p:txBody>
      </p:sp>
      <p:pic>
        <p:nvPicPr>
          <p:cNvPr id="41986" name="Picture 2" descr="Przepis na ryba pieczona na warzywach - MniamMniam.com"/>
          <p:cNvPicPr>
            <a:picLocks noChangeAspect="1" noChangeArrowheads="1"/>
          </p:cNvPicPr>
          <p:nvPr/>
        </p:nvPicPr>
        <p:blipFill>
          <a:blip r:embed="rId2" cstate="print"/>
          <a:srcRect/>
          <a:stretch>
            <a:fillRect/>
          </a:stretch>
        </p:blipFill>
        <p:spPr bwMode="auto">
          <a:xfrm>
            <a:off x="7832739" y="1000108"/>
            <a:ext cx="3119430" cy="4558622"/>
          </a:xfrm>
          <a:prstGeom prst="rect">
            <a:avLst/>
          </a:prstGeom>
          <a:ln>
            <a:noFill/>
          </a:ln>
          <a:effectLst>
            <a:softEdge rad="11250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spożycie wody </a:t>
            </a:r>
            <a:endParaRPr lang="pl-PL" dirty="0"/>
          </a:p>
        </p:txBody>
      </p:sp>
      <p:sp>
        <p:nvSpPr>
          <p:cNvPr id="3" name="Symbol zastępczy zawartości 2"/>
          <p:cNvSpPr>
            <a:spLocks noGrp="1"/>
          </p:cNvSpPr>
          <p:nvPr>
            <p:ph sz="quarter" idx="1"/>
          </p:nvPr>
        </p:nvSpPr>
        <p:spPr/>
        <p:txBody>
          <a:bodyPr>
            <a:normAutofit/>
          </a:bodyPr>
          <a:lstStyle/>
          <a:p>
            <a:r>
              <a:rPr lang="pl-PL" dirty="0" smtClean="0"/>
              <a:t>Zapotrzebowanie organizmu na wodę zależy od wielu czynników, w tym od składu diety, temperatury otoczenia, klimatu i aktywności fizycznej. Zapotrzebowanie to wzrasta przy podwyższonej temperaturze i obniżonej wilgotności otoczenia, gdyż wzrastają wówczas straty wody z potem. Zapotrzebowanie ustalono na poziomie wystarczającego spożycia (AI) w 2010 roku przez EFSA. W przypadku osób dorosłych bazowano na danych dotyczących spożycia wody; dla mężczyzn przyjęto wartość 2500 ml/dobę, dla kobiet – 2000 ml/dobę. W przypadku dzieci zastosowano korektę uwzględniającą wartość energetyczną ich diety. </a:t>
            </a:r>
            <a:endParaRPr lang="pl-P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spożycie wody </a:t>
            </a:r>
            <a:endParaRPr lang="pl-PL" dirty="0"/>
          </a:p>
        </p:txBody>
      </p:sp>
      <p:sp>
        <p:nvSpPr>
          <p:cNvPr id="3" name="Symbol zastępczy zawartości 2"/>
          <p:cNvSpPr>
            <a:spLocks noGrp="1"/>
          </p:cNvSpPr>
          <p:nvPr>
            <p:ph sz="quarter" idx="1"/>
          </p:nvPr>
        </p:nvSpPr>
        <p:spPr/>
        <p:txBody>
          <a:bodyPr/>
          <a:lstStyle/>
          <a:p>
            <a:r>
              <a:rPr lang="pl-PL" dirty="0" smtClean="0"/>
              <a:t>Dla osób starszych utrzymano normy na takim samym poziomie, jak dla młodszych grup dorosłych. Normy dla kobiet w ciąży i kobiet karmiących uwzględniają większe zapotrzebowanie na wodę. Organizm człowieka nie może magazynować większej ilości wody, dlatego też musi być ona stale mu dostarczana w celu prawidłowego funkcjonowania. Niedostateczna podaż płynów szybko może doprowadzić do odwodnienia, które jest przyczyną poważnych zaburzeń stanu zdrowia. </a:t>
            </a:r>
          </a:p>
          <a:p>
            <a:endParaRPr lang="pl-PL"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quarter" idx="1"/>
          </p:nvPr>
        </p:nvPicPr>
        <p:blipFill>
          <a:blip r:embed="rId2" cstate="print"/>
          <a:srcRect l="46639" t="24053" r="26421" b="8523"/>
          <a:stretch>
            <a:fillRect/>
          </a:stretch>
        </p:blipFill>
        <p:spPr bwMode="auto">
          <a:xfrm>
            <a:off x="1403319" y="22574"/>
            <a:ext cx="4857784" cy="6835426"/>
          </a:xfrm>
          <a:prstGeom prst="rect">
            <a:avLst/>
          </a:prstGeom>
          <a:noFill/>
          <a:ln w="9525">
            <a:noFill/>
            <a:miter lim="800000"/>
            <a:headEnd/>
            <a:tailEnd/>
          </a:ln>
          <a:effectLst/>
        </p:spPr>
      </p:pic>
      <p:sp>
        <p:nvSpPr>
          <p:cNvPr id="5" name="pole tekstowe 4"/>
          <p:cNvSpPr txBox="1"/>
          <p:nvPr/>
        </p:nvSpPr>
        <p:spPr>
          <a:xfrm>
            <a:off x="6332541" y="6215083"/>
            <a:ext cx="3786214" cy="369332"/>
          </a:xfrm>
          <a:prstGeom prst="rect">
            <a:avLst/>
          </a:prstGeom>
          <a:noFill/>
        </p:spPr>
        <p:txBody>
          <a:bodyPr wrap="square" rtlCol="0">
            <a:spAutoFit/>
          </a:bodyPr>
          <a:lstStyle/>
          <a:p>
            <a:r>
              <a:rPr lang="pl-PL" sz="900" dirty="0" smtClean="0"/>
              <a:t>Tabela 24. Normy na wodę i elektrolity, Jarosz M. „Normy żywienia dla populacji Polski i ich zastosowanie”, PZH 2020. </a:t>
            </a:r>
            <a:endParaRPr lang="pl-PL" sz="9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Podsumowanie</a:t>
            </a:r>
            <a:endParaRPr lang="pl-PL" dirty="0"/>
          </a:p>
        </p:txBody>
      </p:sp>
      <p:sp>
        <p:nvSpPr>
          <p:cNvPr id="3" name="Symbol zastępczy zawartości 2"/>
          <p:cNvSpPr>
            <a:spLocks noGrp="1"/>
          </p:cNvSpPr>
          <p:nvPr>
            <p:ph sz="quarter" idx="1"/>
          </p:nvPr>
        </p:nvSpPr>
        <p:spPr>
          <a:xfrm>
            <a:off x="576104" y="1600200"/>
            <a:ext cx="9828403" cy="5257800"/>
          </a:xfrm>
        </p:spPr>
        <p:txBody>
          <a:bodyPr>
            <a:normAutofit/>
          </a:bodyPr>
          <a:lstStyle/>
          <a:p>
            <a:pPr>
              <a:buFont typeface="Wingdings" pitchFamily="2" charset="2"/>
              <a:buChar char="Ø"/>
            </a:pPr>
            <a:r>
              <a:rPr lang="pl-PL" dirty="0" smtClean="0"/>
              <a:t>W gorące dni należy unikać przede wszystkim tego, co tłuste i ciężkostrawne, dieta powinna być lekkostrawna i dobrze zbilansowana. </a:t>
            </a:r>
          </a:p>
          <a:p>
            <a:pPr>
              <a:buFont typeface="Wingdings" pitchFamily="2" charset="2"/>
              <a:buChar char="Ø"/>
            </a:pPr>
            <a:r>
              <a:rPr lang="pl-PL" dirty="0" smtClean="0"/>
              <a:t>Unikać produktów zawierających duże ilości soli i cukru. </a:t>
            </a:r>
          </a:p>
          <a:p>
            <a:pPr>
              <a:buFont typeface="Wingdings" pitchFamily="2" charset="2"/>
              <a:buChar char="Ø"/>
            </a:pPr>
            <a:r>
              <a:rPr lang="pl-PL" dirty="0" smtClean="0"/>
              <a:t>Należy spożywać dużo warzyw, owoców i zbóż, najlepiej sezonowych. </a:t>
            </a:r>
          </a:p>
          <a:p>
            <a:pPr>
              <a:buFont typeface="Wingdings" pitchFamily="2" charset="2"/>
              <a:buChar char="Ø"/>
            </a:pPr>
            <a:r>
              <a:rPr lang="pl-PL" dirty="0" smtClean="0"/>
              <a:t>Korzystać z owoców i warzyw zawierających spore ilości wody. </a:t>
            </a:r>
          </a:p>
          <a:p>
            <a:pPr>
              <a:buFont typeface="Wingdings" pitchFamily="2" charset="2"/>
              <a:buChar char="Ø"/>
            </a:pPr>
            <a:r>
              <a:rPr lang="pl-PL" dirty="0" smtClean="0"/>
              <a:t>Należy pamiętać o odpowiedniej podaży płynów, najlepiej niegazowanej wody.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Ważne!</a:t>
            </a:r>
            <a:endParaRPr lang="pl-PL" dirty="0"/>
          </a:p>
        </p:txBody>
      </p:sp>
      <p:sp>
        <p:nvSpPr>
          <p:cNvPr id="3" name="Symbol zastępczy zawartości 2"/>
          <p:cNvSpPr>
            <a:spLocks noGrp="1"/>
          </p:cNvSpPr>
          <p:nvPr>
            <p:ph sz="quarter" idx="1"/>
          </p:nvPr>
        </p:nvSpPr>
        <p:spPr/>
        <p:txBody>
          <a:bodyPr/>
          <a:lstStyle/>
          <a:p>
            <a:r>
              <a:rPr lang="pl-PL" dirty="0" smtClean="0"/>
              <a:t>Należy pamiętać, że wszystko jest dla ludzi! – ale w odpowiednich ilościach. Nie trzeba np. rezygnować z grilla na działce czy ogródku. Grilla również można zrobić na zdrowo: kładąc na niego warzywa, ziemniaki i chudsze gatunki mięs - drób i ryby. Tak samo w przypadku np. lodów. Najbardziej orzeźwiające i najmniej kaloryczne są owocowe sorbety. Jednakże nawet porcja lodów śmietankowych czy mlecznych z dodatkiem owoców jest znacznie lepszym rozwiązaniem niż np. czekoladowy batonik. Lody zawierają zdecydowanie mniej kalorii i są zdrowsze. </a:t>
            </a:r>
            <a:endParaRPr lang="pl-PL"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Jak zatem jeść?</a:t>
            </a:r>
            <a:endParaRPr lang="pl-PL" dirty="0"/>
          </a:p>
        </p:txBody>
      </p:sp>
      <p:sp>
        <p:nvSpPr>
          <p:cNvPr id="3" name="Symbol zastępczy zawartości 2"/>
          <p:cNvSpPr>
            <a:spLocks noGrp="1"/>
          </p:cNvSpPr>
          <p:nvPr>
            <p:ph sz="quarter" idx="1"/>
          </p:nvPr>
        </p:nvSpPr>
        <p:spPr/>
        <p:txBody>
          <a:bodyPr>
            <a:normAutofit/>
          </a:bodyPr>
          <a:lstStyle/>
          <a:p>
            <a:r>
              <a:rPr lang="pl-PL" dirty="0" smtClean="0"/>
              <a:t>Pomimo odrobinę wolniejszego tempa przemiany materii nie powinniśmy zapominać o tym, aby regularnie dostarczać energię z pożywienia naszemu organizmowi. W dalszym ciągu należy przestrzegać podstawowych zasad zdrowej, zbilansowanej diety, spożywać do 5 małych posiłków dziennie w równych odstępach czasu (co trzy godziny). Nagminne pomijanie posiłków może prowadzić do „nocnych napadów głodu”. Jest to znaczne </a:t>
            </a:r>
            <a:r>
              <a:rPr lang="pl-PL" dirty="0" smtClean="0"/>
              <a:t>obciążenie </a:t>
            </a:r>
            <a:r>
              <a:rPr lang="pl-PL" dirty="0" smtClean="0"/>
              <a:t>dla układu pokarmowego, może również skutkować przybraniem na wadze.</a:t>
            </a:r>
          </a:p>
          <a:p>
            <a:endParaRPr lang="pl-PL" dirty="0" smtClean="0"/>
          </a:p>
          <a:p>
            <a:endParaRPr lang="pl-PL"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Bibliografia</a:t>
            </a:r>
            <a:endParaRPr lang="pl-PL" dirty="0"/>
          </a:p>
        </p:txBody>
      </p:sp>
      <p:sp>
        <p:nvSpPr>
          <p:cNvPr id="3" name="Symbol zastępczy zawartości 2"/>
          <p:cNvSpPr>
            <a:spLocks noGrp="1"/>
          </p:cNvSpPr>
          <p:nvPr>
            <p:ph sz="quarter" idx="1"/>
          </p:nvPr>
        </p:nvSpPr>
        <p:spPr/>
        <p:txBody>
          <a:bodyPr/>
          <a:lstStyle/>
          <a:p>
            <a:r>
              <a:rPr lang="pl-PL" dirty="0" smtClean="0"/>
              <a:t>Jarosz M., i in. „Normy żywienia dla populacji Polski i ich zastosowanie”, PZH 2020. </a:t>
            </a:r>
          </a:p>
          <a:p>
            <a:r>
              <a:rPr lang="pl-PL" dirty="0" smtClean="0"/>
              <a:t>Torrens K. „</a:t>
            </a:r>
            <a:r>
              <a:rPr lang="en-US" dirty="0" smtClean="0"/>
              <a:t> How to eat in a heatwave</a:t>
            </a:r>
            <a:r>
              <a:rPr lang="pl-PL" dirty="0" smtClean="0"/>
              <a:t>”, 5 June 2019. </a:t>
            </a:r>
          </a:p>
          <a:p>
            <a:r>
              <a:rPr lang="pl-PL" dirty="0" smtClean="0"/>
              <a:t>Krukowska M. „Dieta na upały”, 14.08.2015.</a:t>
            </a:r>
          </a:p>
          <a:p>
            <a:r>
              <a:rPr lang="pl-PL" dirty="0" smtClean="0"/>
              <a:t>Szymańska S. „Dieta na upały. Czego nie jeść w gorące dni?”.</a:t>
            </a:r>
          </a:p>
          <a:p>
            <a:r>
              <a:rPr lang="pl-PL" dirty="0" smtClean="0"/>
              <a:t>Krukowska M., „Dieta na upały”, 14.08.2015.</a:t>
            </a:r>
            <a:br>
              <a:rPr lang="pl-PL" dirty="0" smtClean="0"/>
            </a:br>
            <a:endParaRPr lang="pl-PL" dirty="0" smtClean="0"/>
          </a:p>
          <a:p>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Jak zatem jeść?</a:t>
            </a:r>
            <a:endParaRPr lang="pl-PL" dirty="0"/>
          </a:p>
        </p:txBody>
      </p:sp>
      <p:sp>
        <p:nvSpPr>
          <p:cNvPr id="3" name="Symbol zastępczy zawartości 2"/>
          <p:cNvSpPr>
            <a:spLocks noGrp="1"/>
          </p:cNvSpPr>
          <p:nvPr>
            <p:ph sz="quarter" idx="1"/>
          </p:nvPr>
        </p:nvSpPr>
        <p:spPr>
          <a:xfrm>
            <a:off x="576104" y="1600200"/>
            <a:ext cx="7113759" cy="4873752"/>
          </a:xfrm>
        </p:spPr>
        <p:txBody>
          <a:bodyPr>
            <a:normAutofit/>
          </a:bodyPr>
          <a:lstStyle/>
          <a:p>
            <a:r>
              <a:rPr lang="pl-PL" dirty="0" smtClean="0"/>
              <a:t>W okresie letnim warto spożywać potrawy lekkostrawne, które nie będą obciążały układu pokarmowego (nie będą powodowały efektu dodatkowego rozgrzania organizmu). W okresie letnim wzrasta zapotrzebowanie na płyny. Zatem oprócz przyjmowania dużej ilości wody, należy                                      komponować posiłki z produktów, które są                                                            bogatym jej źródłem. Są to m.in. owoce,                                    warzywa, mleko oraz produkty mleczne.</a:t>
            </a:r>
          </a:p>
          <a:p>
            <a:r>
              <a:rPr lang="pl-PL" b="1" u="sng" dirty="0" smtClean="0"/>
              <a:t>Dieta w okresie letnim powinna być                           lekkostrawna oraz dobrze zbilansowana. </a:t>
            </a:r>
          </a:p>
          <a:p>
            <a:endParaRPr lang="pl-PL" dirty="0" smtClean="0"/>
          </a:p>
          <a:p>
            <a:endParaRPr lang="pl-PL" dirty="0"/>
          </a:p>
        </p:txBody>
      </p:sp>
      <p:pic>
        <p:nvPicPr>
          <p:cNvPr id="6146" name="Picture 2" descr="Vegetable Fruit Vegetal Drawing Dessin Animxe9 - Cartoon Vegetables Png -  Free Transparent PNG Clipart Images Download"/>
          <p:cNvPicPr>
            <a:picLocks noChangeAspect="1" noChangeArrowheads="1"/>
          </p:cNvPicPr>
          <p:nvPr/>
        </p:nvPicPr>
        <p:blipFill>
          <a:blip r:embed="rId2" cstate="print"/>
          <a:srcRect/>
          <a:stretch>
            <a:fillRect/>
          </a:stretch>
        </p:blipFill>
        <p:spPr bwMode="auto">
          <a:xfrm>
            <a:off x="7475549" y="1785926"/>
            <a:ext cx="3571900" cy="3883943"/>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760641" y="857232"/>
            <a:ext cx="7777401" cy="1179982"/>
          </a:xfrm>
        </p:spPr>
        <p:txBody>
          <a:bodyPr>
            <a:normAutofit/>
          </a:bodyPr>
          <a:lstStyle/>
          <a:p>
            <a:r>
              <a:rPr lang="pl-PL" sz="4400" dirty="0" smtClean="0"/>
              <a:t>Co warto spożywać?</a:t>
            </a:r>
            <a:endParaRPr lang="pl-PL" sz="4400" dirty="0"/>
          </a:p>
        </p:txBody>
      </p:sp>
      <p:pic>
        <p:nvPicPr>
          <p:cNvPr id="22530" name="Picture 2" descr="What&amp;#39;s the Difference Between Fruits and Vegetables? | Better Homes &amp;amp;  Gardens"/>
          <p:cNvPicPr>
            <a:picLocks noChangeAspect="1" noChangeArrowheads="1"/>
          </p:cNvPicPr>
          <p:nvPr/>
        </p:nvPicPr>
        <p:blipFill>
          <a:blip r:embed="rId2" cstate="print"/>
          <a:srcRect/>
          <a:stretch>
            <a:fillRect/>
          </a:stretch>
        </p:blipFill>
        <p:spPr bwMode="auto">
          <a:xfrm>
            <a:off x="3617897" y="2643182"/>
            <a:ext cx="5882916" cy="2931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Warzywa </a:t>
            </a:r>
            <a:endParaRPr lang="pl-PL" dirty="0"/>
          </a:p>
        </p:txBody>
      </p:sp>
      <p:sp>
        <p:nvSpPr>
          <p:cNvPr id="3" name="Symbol zastępczy zawartości 2"/>
          <p:cNvSpPr>
            <a:spLocks noGrp="1"/>
          </p:cNvSpPr>
          <p:nvPr>
            <p:ph sz="quarter" idx="1"/>
          </p:nvPr>
        </p:nvSpPr>
        <p:spPr>
          <a:xfrm>
            <a:off x="576104" y="1600200"/>
            <a:ext cx="7328073" cy="4873752"/>
          </a:xfrm>
        </p:spPr>
        <p:txBody>
          <a:bodyPr>
            <a:normAutofit/>
          </a:bodyPr>
          <a:lstStyle/>
          <a:p>
            <a:r>
              <a:rPr lang="pl-PL" dirty="0" smtClean="0"/>
              <a:t>Warzywa są prawdziwym bogactwem witamin i minerałów niezbędnych do prawidłowego funkcjonowania organizmu.</a:t>
            </a:r>
          </a:p>
          <a:p>
            <a:r>
              <a:rPr lang="pl-PL" dirty="0" smtClean="0"/>
              <a:t>Mogą być oddzielnym posiłkiem, albo pysznym                                             dodatkiem do obiadu. Warto jak najczęściej                                               sięgać po warzywa zawierające dużo wody,                                                np. soczyste pomidory, słodką paprykę, zieloną                                sałatę, ogórki, brokuły. </a:t>
            </a:r>
          </a:p>
          <a:p>
            <a:endParaRPr lang="pl-PL" dirty="0"/>
          </a:p>
        </p:txBody>
      </p:sp>
      <p:pic>
        <p:nvPicPr>
          <p:cNvPr id="29698" name="Picture 2" descr="Grafika wektorowa Kultywar, obrazy wektorowe, Kultywar ilustracje i kliparty"/>
          <p:cNvPicPr>
            <a:picLocks noChangeAspect="1" noChangeArrowheads="1"/>
          </p:cNvPicPr>
          <p:nvPr/>
        </p:nvPicPr>
        <p:blipFill>
          <a:blip r:embed="rId2" cstate="print"/>
          <a:srcRect/>
          <a:stretch>
            <a:fillRect/>
          </a:stretch>
        </p:blipFill>
        <p:spPr bwMode="auto">
          <a:xfrm>
            <a:off x="7975615" y="1285860"/>
            <a:ext cx="2809895" cy="442915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owoce</a:t>
            </a:r>
            <a:endParaRPr lang="pl-PL" dirty="0"/>
          </a:p>
        </p:txBody>
      </p:sp>
      <p:sp>
        <p:nvSpPr>
          <p:cNvPr id="3" name="Symbol zastępczy zawartości 2"/>
          <p:cNvSpPr>
            <a:spLocks noGrp="1"/>
          </p:cNvSpPr>
          <p:nvPr>
            <p:ph sz="quarter" idx="1"/>
          </p:nvPr>
        </p:nvSpPr>
        <p:spPr>
          <a:xfrm>
            <a:off x="576104" y="1600200"/>
            <a:ext cx="7113759" cy="4873752"/>
          </a:xfrm>
        </p:spPr>
        <p:txBody>
          <a:bodyPr>
            <a:normAutofit/>
          </a:bodyPr>
          <a:lstStyle/>
          <a:p>
            <a:r>
              <a:rPr lang="pl-PL" dirty="0" smtClean="0"/>
              <a:t>Podobnie jak warzywa, owoce bogactwem witamin i minerałów niezbędnych do prawidłowego funkcjonowania                            organizmu. Warto korzystać okresie letnim z                              produktów sezonowych. </a:t>
            </a:r>
          </a:p>
          <a:p>
            <a:r>
              <a:rPr lang="pl-PL" dirty="0" smtClean="0"/>
              <a:t>Ponadto warto korzystać                                                           z tych, które poza dostarczeniem organizmowi                                          mnóstwa wartości odżywczych, dostarczą                                        dodatkowej ilości wody (ważne podczas                                upałów). Są to m.in. arbuzy, gruszki, melony,                              grejpfruty, truskawki. </a:t>
            </a:r>
            <a:endParaRPr lang="pl-PL" dirty="0"/>
          </a:p>
        </p:txBody>
      </p:sp>
      <p:pic>
        <p:nvPicPr>
          <p:cNvPr id="27652" name="Picture 4" descr="Eating Watermelon Drawing - Free Transparent PNG Download - PNGkey"/>
          <p:cNvPicPr>
            <a:picLocks noChangeAspect="1" noChangeArrowheads="1"/>
          </p:cNvPicPr>
          <p:nvPr/>
        </p:nvPicPr>
        <p:blipFill>
          <a:blip r:embed="rId2" cstate="print"/>
          <a:srcRect b="1887"/>
          <a:stretch>
            <a:fillRect/>
          </a:stretch>
        </p:blipFill>
        <p:spPr bwMode="auto">
          <a:xfrm>
            <a:off x="7761301" y="2000240"/>
            <a:ext cx="3334797" cy="3714776"/>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Smoothie i sorbety</a:t>
            </a:r>
            <a:endParaRPr lang="pl-PL" dirty="0"/>
          </a:p>
        </p:txBody>
      </p:sp>
      <p:sp>
        <p:nvSpPr>
          <p:cNvPr id="3" name="Symbol zastępczy zawartości 2"/>
          <p:cNvSpPr>
            <a:spLocks noGrp="1"/>
          </p:cNvSpPr>
          <p:nvPr>
            <p:ph sz="quarter" idx="1"/>
          </p:nvPr>
        </p:nvSpPr>
        <p:spPr>
          <a:xfrm>
            <a:off x="576104" y="1600200"/>
            <a:ext cx="6970883" cy="4873752"/>
          </a:xfrm>
        </p:spPr>
        <p:txBody>
          <a:bodyPr>
            <a:normAutofit fontScale="92500" lnSpcReduction="10000"/>
          </a:bodyPr>
          <a:lstStyle/>
          <a:p>
            <a:r>
              <a:rPr lang="pl-PL" dirty="0" smtClean="0"/>
              <a:t>W każdym posiłku powinien znaleźć się jakiś owoc bądź warzywo. Truskawki, jagody, maliny czy brzoskwinie świetnie sprawdzą się dodatek do porannej owsianki. </a:t>
            </a:r>
          </a:p>
          <a:p>
            <a:r>
              <a:rPr lang="pl-PL" dirty="0" smtClean="0"/>
              <a:t>Warzywa i owoce można zblednować na pożywne i orzeźwiające smoothie. Warto robić to z odrobiną wody i z kilkoma listkami mięty. </a:t>
            </a:r>
          </a:p>
          <a:p>
            <a:r>
              <a:rPr lang="pl-PL" dirty="0" smtClean="0"/>
              <a:t>Natomiast z zamrożonych produktów można zrobić domowe sorbety, które idealnie sprawdzą się w upalne dni (tutaj należy jednak uważać, gdyż podobnie jak w przypadku gorących potraw, zimne również powodują w organizmie uruchomienie procesów mających na celu ogrzanie go od środka).</a:t>
            </a:r>
          </a:p>
          <a:p>
            <a:endParaRPr lang="pl-PL" dirty="0"/>
          </a:p>
        </p:txBody>
      </p:sp>
      <p:pic>
        <p:nvPicPr>
          <p:cNvPr id="19458" name="Picture 2" descr="Watermelon Smoothie {Easy and Refreshing} – WellPlated.com"/>
          <p:cNvPicPr>
            <a:picLocks noChangeAspect="1" noChangeArrowheads="1"/>
          </p:cNvPicPr>
          <p:nvPr/>
        </p:nvPicPr>
        <p:blipFill>
          <a:blip r:embed="rId2" cstate="print"/>
          <a:srcRect/>
          <a:stretch>
            <a:fillRect/>
          </a:stretch>
        </p:blipFill>
        <p:spPr bwMode="auto">
          <a:xfrm>
            <a:off x="7475549" y="1928802"/>
            <a:ext cx="3458287" cy="3714776"/>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Chłodnik</a:t>
            </a:r>
            <a:endParaRPr lang="pl-PL" dirty="0"/>
          </a:p>
        </p:txBody>
      </p:sp>
      <p:sp>
        <p:nvSpPr>
          <p:cNvPr id="3" name="Symbol zastępczy zawartości 2"/>
          <p:cNvSpPr>
            <a:spLocks noGrp="1"/>
          </p:cNvSpPr>
          <p:nvPr>
            <p:ph sz="quarter" idx="1"/>
          </p:nvPr>
        </p:nvSpPr>
        <p:spPr>
          <a:xfrm>
            <a:off x="576104" y="1600200"/>
            <a:ext cx="6828007" cy="5043510"/>
          </a:xfrm>
        </p:spPr>
        <p:txBody>
          <a:bodyPr>
            <a:normAutofit lnSpcReduction="10000"/>
          </a:bodyPr>
          <a:lstStyle/>
          <a:p>
            <a:r>
              <a:rPr lang="pl-PL" dirty="0" smtClean="0"/>
              <a:t>Chłodnik to orzeźwiająca zupa, która podawana jest w temperaturze zazwyczaj poniżej pokojowej. Zupa jest gęsta, zazwyczaj na bazie kefiru, jogurtu czy musu z warzyw podana z chrupiącymi dodatkami. </a:t>
            </a:r>
          </a:p>
          <a:p>
            <a:r>
              <a:rPr lang="pl-PL" dirty="0" smtClean="0"/>
              <a:t>Najpopularniejszymi chłodnikami są te przygotowywane na bazie buraków. Jednakże, tak naprawdę, nie występują tu żadne ograniczenia i bez obaw można eksperymentować z różnymi składnikami. Chłodnik jest znakomitą propozycją na obiad w upalny dzień. Można zrobić chłodnik np. na botwince, ogórkowy, z cukinii, marchewki. </a:t>
            </a:r>
            <a:endParaRPr lang="pl-PL" dirty="0"/>
          </a:p>
        </p:txBody>
      </p:sp>
      <p:pic>
        <p:nvPicPr>
          <p:cNvPr id="18434" name="Picture 2" descr="Chłodnik ogórkowy | Kamis.pl"/>
          <p:cNvPicPr>
            <a:picLocks noChangeAspect="1" noChangeArrowheads="1"/>
          </p:cNvPicPr>
          <p:nvPr/>
        </p:nvPicPr>
        <p:blipFill>
          <a:blip r:embed="rId2" cstate="print"/>
          <a:srcRect/>
          <a:stretch>
            <a:fillRect/>
          </a:stretch>
        </p:blipFill>
        <p:spPr bwMode="auto">
          <a:xfrm>
            <a:off x="7261235" y="1714488"/>
            <a:ext cx="3643338" cy="3643338"/>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ykusz">
  <a:themeElements>
    <a:clrScheme name="Wykusz">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Wykusz">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ykusz">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2097</TotalTime>
  <Words>1870</Words>
  <Application>Microsoft Office PowerPoint</Application>
  <PresentationFormat>Niestandardowy</PresentationFormat>
  <Paragraphs>89</Paragraphs>
  <Slides>30</Slides>
  <Notes>1</Notes>
  <HiddenSlides>0</HiddenSlides>
  <MMClips>0</MMClips>
  <ScaleCrop>false</ScaleCrop>
  <HeadingPairs>
    <vt:vector size="4" baseType="variant">
      <vt:variant>
        <vt:lpstr>Motyw</vt:lpstr>
      </vt:variant>
      <vt:variant>
        <vt:i4>1</vt:i4>
      </vt:variant>
      <vt:variant>
        <vt:lpstr>Tytuły slajdów</vt:lpstr>
      </vt:variant>
      <vt:variant>
        <vt:i4>30</vt:i4>
      </vt:variant>
    </vt:vector>
  </HeadingPairs>
  <TitlesOfParts>
    <vt:vector size="31" baseType="lpstr">
      <vt:lpstr>Wykusz</vt:lpstr>
      <vt:lpstr>Odżywianie w czasie upałów</vt:lpstr>
      <vt:lpstr>Co się dzieje z układem pokarmowym i apetytem w okresie letnim? </vt:lpstr>
      <vt:lpstr>Jak zatem jeść?</vt:lpstr>
      <vt:lpstr>Jak zatem jeść?</vt:lpstr>
      <vt:lpstr>Co warto spożywać?</vt:lpstr>
      <vt:lpstr>Warzywa </vt:lpstr>
      <vt:lpstr>owoce</vt:lpstr>
      <vt:lpstr>Smoothie i sorbety</vt:lpstr>
      <vt:lpstr>Chłodnik</vt:lpstr>
      <vt:lpstr>Slajd 10</vt:lpstr>
      <vt:lpstr>Produkty gotowane, gotowane na parze, duszone</vt:lpstr>
      <vt:lpstr>Czego unikać?</vt:lpstr>
      <vt:lpstr>Fast Foody</vt:lpstr>
      <vt:lpstr>Słone przekąski </vt:lpstr>
      <vt:lpstr>Słodycze</vt:lpstr>
      <vt:lpstr>Tłuste potrawy </vt:lpstr>
      <vt:lpstr>Poszczególne posiłki w ciągu dnia </vt:lpstr>
      <vt:lpstr>Śniadanie</vt:lpstr>
      <vt:lpstr>Propozycja śniadania</vt:lpstr>
      <vt:lpstr>II Śniadanie </vt:lpstr>
      <vt:lpstr>Obiad </vt:lpstr>
      <vt:lpstr>Obiad </vt:lpstr>
      <vt:lpstr>podwieczorek</vt:lpstr>
      <vt:lpstr>Kolacja</vt:lpstr>
      <vt:lpstr>spożycie wody </vt:lpstr>
      <vt:lpstr>spożycie wody </vt:lpstr>
      <vt:lpstr>Slajd 27</vt:lpstr>
      <vt:lpstr>Podsumowanie</vt:lpstr>
      <vt:lpstr>Ważne!</vt:lpstr>
      <vt:lpstr>Bibliografia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MARCELINA</dc:creator>
  <cp:lastModifiedBy>MARCELINA</cp:lastModifiedBy>
  <cp:revision>118</cp:revision>
  <dcterms:created xsi:type="dcterms:W3CDTF">2021-06-12T12:12:25Z</dcterms:created>
  <dcterms:modified xsi:type="dcterms:W3CDTF">2021-06-16T06:28:28Z</dcterms:modified>
</cp:coreProperties>
</file>